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66" r:id="rId2"/>
    <p:sldId id="267" r:id="rId3"/>
    <p:sldId id="256" r:id="rId4"/>
    <p:sldId id="273" r:id="rId5"/>
    <p:sldId id="257" r:id="rId6"/>
    <p:sldId id="258" r:id="rId7"/>
    <p:sldId id="268" r:id="rId8"/>
    <p:sldId id="259" r:id="rId9"/>
    <p:sldId id="260" r:id="rId10"/>
    <p:sldId id="269" r:id="rId11"/>
    <p:sldId id="271" r:id="rId12"/>
    <p:sldId id="270" r:id="rId13"/>
    <p:sldId id="272" r:id="rId14"/>
    <p:sldId id="261" r:id="rId15"/>
    <p:sldId id="262" r:id="rId16"/>
    <p:sldId id="263" r:id="rId17"/>
    <p:sldId id="265" r:id="rId18"/>
    <p:sldId id="275" r:id="rId19"/>
    <p:sldId id="274" r:id="rId20"/>
  </p:sldIdLst>
  <p:sldSz cx="14630400" cy="8229600"/>
  <p:notesSz cx="8229600" cy="14630400"/>
  <p:embeddedFontLst>
    <p:embeddedFont>
      <p:font typeface="Instrument Sans" panose="020B0604020202020204" charset="0"/>
      <p:regular r:id="rId22"/>
    </p:embeddedFont>
    <p:embeddedFont>
      <p:font typeface="Inter"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BB3"/>
    <a:srgbClr val="2424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800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4122565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776678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51448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765899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381261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609949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234264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12778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256840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642720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32338"/>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www.infosecurity-magazine.com/" TargetMode="External"/><Relationship Id="rId7" Type="http://schemas.openxmlformats.org/officeDocument/2006/relationships/hyperlink" Target="https://iottechnews.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iot-analytics.com/" TargetMode="External"/><Relationship Id="rId5" Type="http://schemas.openxmlformats.org/officeDocument/2006/relationships/hyperlink" Target="https://images.google.com/" TargetMode="External"/><Relationship Id="rId4" Type="http://schemas.openxmlformats.org/officeDocument/2006/relationships/hyperlink" Target="https://www.securityweek.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1288473" y="355843"/>
            <a:ext cx="11513128" cy="1156077"/>
          </a:xfrm>
          <a:prstGeom prst="rect">
            <a:avLst/>
          </a:prstGeom>
          <a:noFill/>
          <a:ln/>
        </p:spPr>
        <p:txBody>
          <a:bodyPr wrap="square" lIns="0" tIns="0" rIns="0" bIns="0" rtlCol="0" anchor="t"/>
          <a:lstStyle/>
          <a:p>
            <a:pPr marL="0" indent="0">
              <a:lnSpc>
                <a:spcPts val="7700"/>
              </a:lnSpc>
              <a:buNone/>
            </a:pPr>
            <a:r>
              <a:rPr lang="en-US" sz="4600" dirty="0">
                <a:solidFill>
                  <a:srgbClr val="EFD5FA"/>
                </a:solidFill>
                <a:latin typeface="Instrument Sans" pitchFamily="34" charset="0"/>
                <a:ea typeface="Instrument Sans" pitchFamily="34" charset="-122"/>
                <a:cs typeface="Instrument Sans" pitchFamily="34" charset="-120"/>
              </a:rPr>
              <a:t>Shri Vaishnav Vidyapeeth Vishwavidyalaya</a:t>
            </a:r>
            <a:endParaRPr lang="en-US" sz="4600" dirty="0"/>
          </a:p>
        </p:txBody>
      </p:sp>
      <p:sp>
        <p:nvSpPr>
          <p:cNvPr id="5" name="Text 1"/>
          <p:cNvSpPr/>
          <p:nvPr/>
        </p:nvSpPr>
        <p:spPr>
          <a:xfrm>
            <a:off x="5073870" y="3736385"/>
            <a:ext cx="4482658" cy="468435"/>
          </a:xfrm>
          <a:prstGeom prst="rect">
            <a:avLst/>
          </a:prstGeom>
          <a:noFill/>
          <a:ln/>
        </p:spPr>
        <p:txBody>
          <a:bodyPr wrap="square" lIns="0" tIns="0" rIns="0" bIns="0" rtlCol="0" anchor="t"/>
          <a:lstStyle/>
          <a:p>
            <a:pPr marL="0" indent="0" algn="ctr">
              <a:lnSpc>
                <a:spcPts val="2850"/>
              </a:lnSpc>
              <a:buNone/>
            </a:pPr>
            <a:r>
              <a:rPr lang="en-US" sz="2800" dirty="0">
                <a:solidFill>
                  <a:srgbClr val="C7CDD6"/>
                </a:solidFill>
                <a:latin typeface="Inter" pitchFamily="34" charset="0"/>
                <a:ea typeface="Inter" pitchFamily="34" charset="-122"/>
              </a:rPr>
              <a:t>Technical Presentation on</a:t>
            </a:r>
            <a:endParaRPr lang="en-US" sz="2800" dirty="0"/>
          </a:p>
        </p:txBody>
      </p:sp>
      <p:sp>
        <p:nvSpPr>
          <p:cNvPr id="6" name="Rectangle 5">
            <a:extLst>
              <a:ext uri="{FF2B5EF4-FFF2-40B4-BE49-F238E27FC236}">
                <a16:creationId xmlns:a16="http://schemas.microsoft.com/office/drawing/2014/main" id="{C628109C-DE94-5F29-3B6F-D33AFECA8D5D}"/>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6103E5D-DEAA-5B1A-E85D-295A798AFB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00483" y="1569841"/>
            <a:ext cx="1889105" cy="1724929"/>
          </a:xfrm>
          <a:prstGeom prst="rect">
            <a:avLst/>
          </a:prstGeom>
          <a:noFill/>
          <a:ln>
            <a:noFill/>
          </a:ln>
        </p:spPr>
      </p:pic>
      <p:sp>
        <p:nvSpPr>
          <p:cNvPr id="8" name="Text 0">
            <a:extLst>
              <a:ext uri="{FF2B5EF4-FFF2-40B4-BE49-F238E27FC236}">
                <a16:creationId xmlns:a16="http://schemas.microsoft.com/office/drawing/2014/main" id="{E79CF602-8D7E-9BDB-5792-14533DD8BA94}"/>
              </a:ext>
            </a:extLst>
          </p:cNvPr>
          <p:cNvSpPr/>
          <p:nvPr/>
        </p:nvSpPr>
        <p:spPr>
          <a:xfrm>
            <a:off x="2004147" y="4204820"/>
            <a:ext cx="10081779" cy="1392605"/>
          </a:xfrm>
          <a:prstGeom prst="rect">
            <a:avLst/>
          </a:prstGeom>
          <a:noFill/>
          <a:ln/>
        </p:spPr>
        <p:txBody>
          <a:bodyPr wrap="square" lIns="0" tIns="0" rIns="0" bIns="0" rtlCol="0" anchor="t"/>
          <a:lstStyle/>
          <a:p>
            <a:pPr marL="0" indent="0" algn="ctr">
              <a:lnSpc>
                <a:spcPts val="7700"/>
              </a:lnSpc>
              <a:buNone/>
            </a:pPr>
            <a:r>
              <a:rPr lang="en-US" sz="5400" dirty="0">
                <a:solidFill>
                  <a:srgbClr val="EFD5FA"/>
                </a:solidFill>
                <a:latin typeface="Instrument Sans" pitchFamily="34" charset="0"/>
                <a:ea typeface="Instrument Sans" pitchFamily="34" charset="-122"/>
                <a:cs typeface="Instrument Sans" pitchFamily="34" charset="-120"/>
              </a:rPr>
              <a:t>Cyber Security in the Era of IOT</a:t>
            </a:r>
            <a:endParaRPr lang="en-US" sz="5400" dirty="0"/>
          </a:p>
        </p:txBody>
      </p:sp>
      <p:sp>
        <p:nvSpPr>
          <p:cNvPr id="10" name="Text 0">
            <a:extLst>
              <a:ext uri="{FF2B5EF4-FFF2-40B4-BE49-F238E27FC236}">
                <a16:creationId xmlns:a16="http://schemas.microsoft.com/office/drawing/2014/main" id="{73645C93-D4FE-D64F-92D8-A3CBD65B8E36}"/>
              </a:ext>
            </a:extLst>
          </p:cNvPr>
          <p:cNvSpPr/>
          <p:nvPr/>
        </p:nvSpPr>
        <p:spPr>
          <a:xfrm>
            <a:off x="537984" y="6039040"/>
            <a:ext cx="3587207" cy="1577496"/>
          </a:xfrm>
          <a:prstGeom prst="rect">
            <a:avLst/>
          </a:prstGeom>
          <a:noFill/>
          <a:ln/>
        </p:spPr>
        <p:txBody>
          <a:bodyPr wrap="square" lIns="0" tIns="0" rIns="0" bIns="0" rtlCol="0" anchor="t"/>
          <a:lstStyle/>
          <a:p>
            <a:pPr marL="0" indent="0">
              <a:buNone/>
            </a:pPr>
            <a:r>
              <a:rPr lang="en-US" sz="2400" dirty="0">
                <a:solidFill>
                  <a:srgbClr val="EFD5FA"/>
                </a:solidFill>
                <a:latin typeface="Instrument Sans" pitchFamily="34" charset="0"/>
                <a:ea typeface="Instrument Sans" pitchFamily="34" charset="-122"/>
                <a:cs typeface="Instrument Sans" pitchFamily="34" charset="-120"/>
              </a:rPr>
              <a:t>Presented to:</a:t>
            </a:r>
          </a:p>
          <a:p>
            <a:endParaRPr lang="en-US" sz="2400" dirty="0">
              <a:solidFill>
                <a:srgbClr val="C7CDD6"/>
              </a:solidFill>
              <a:latin typeface="Inter" pitchFamily="34" charset="0"/>
              <a:ea typeface="Inter" pitchFamily="34" charset="-122"/>
            </a:endParaRPr>
          </a:p>
          <a:p>
            <a:r>
              <a:rPr lang="en-US" sz="2400" dirty="0">
                <a:solidFill>
                  <a:srgbClr val="C7CDD6"/>
                </a:solidFill>
                <a:latin typeface="Inter" pitchFamily="34" charset="0"/>
                <a:ea typeface="Inter" pitchFamily="34" charset="-122"/>
              </a:rPr>
              <a:t>Prof. Priyanka Gupta</a:t>
            </a:r>
          </a:p>
          <a:p>
            <a:pPr marL="0" indent="0">
              <a:buNone/>
            </a:pPr>
            <a:r>
              <a:rPr lang="en-US" sz="2400" dirty="0">
                <a:solidFill>
                  <a:srgbClr val="EFD5FA"/>
                </a:solidFill>
                <a:latin typeface="Instrument Sans" pitchFamily="34" charset="0"/>
                <a:ea typeface="Instrument Sans" pitchFamily="34" charset="-122"/>
                <a:cs typeface="Instrument Sans" pitchFamily="34" charset="-120"/>
              </a:rPr>
              <a:t> </a:t>
            </a:r>
            <a:endParaRPr lang="en-US" sz="2400" dirty="0"/>
          </a:p>
        </p:txBody>
      </p:sp>
      <p:sp>
        <p:nvSpPr>
          <p:cNvPr id="12" name="Text 0">
            <a:extLst>
              <a:ext uri="{FF2B5EF4-FFF2-40B4-BE49-F238E27FC236}">
                <a16:creationId xmlns:a16="http://schemas.microsoft.com/office/drawing/2014/main" id="{4FF60B66-EE9B-BDFD-6EE2-ACECFA5676B3}"/>
              </a:ext>
            </a:extLst>
          </p:cNvPr>
          <p:cNvSpPr/>
          <p:nvPr/>
        </p:nvSpPr>
        <p:spPr>
          <a:xfrm>
            <a:off x="7045037" y="6037499"/>
            <a:ext cx="7047382" cy="1577496"/>
          </a:xfrm>
          <a:prstGeom prst="rect">
            <a:avLst/>
          </a:prstGeom>
          <a:noFill/>
          <a:ln/>
        </p:spPr>
        <p:txBody>
          <a:bodyPr wrap="square" lIns="0" tIns="0" rIns="0" bIns="0" rtlCol="0" anchor="t"/>
          <a:lstStyle/>
          <a:p>
            <a:pPr marL="0" indent="0" algn="r">
              <a:buNone/>
            </a:pPr>
            <a:r>
              <a:rPr lang="en-US" sz="2400" dirty="0">
                <a:solidFill>
                  <a:srgbClr val="EFD5FA"/>
                </a:solidFill>
                <a:latin typeface="Instrument Sans" pitchFamily="34" charset="0"/>
                <a:ea typeface="Instrument Sans" pitchFamily="34" charset="-122"/>
                <a:cs typeface="Instrument Sans" pitchFamily="34" charset="-120"/>
              </a:rPr>
              <a:t>Presented by:</a:t>
            </a:r>
          </a:p>
          <a:p>
            <a:pPr algn="r"/>
            <a:endParaRPr lang="en-US" sz="2400" dirty="0">
              <a:solidFill>
                <a:srgbClr val="C7CDD6"/>
              </a:solidFill>
              <a:latin typeface="Inter" pitchFamily="34" charset="0"/>
              <a:ea typeface="Inter" pitchFamily="34" charset="-122"/>
            </a:endParaRPr>
          </a:p>
          <a:p>
            <a:pPr algn="r"/>
            <a:r>
              <a:rPr lang="en-US" sz="2400" dirty="0">
                <a:solidFill>
                  <a:srgbClr val="C7CDD6"/>
                </a:solidFill>
                <a:latin typeface="Inter" pitchFamily="34" charset="0"/>
                <a:ea typeface="Inter" pitchFamily="34" charset="-122"/>
              </a:rPr>
              <a:t>Harsh Prajapat [21100BTCSICS09534]</a:t>
            </a:r>
          </a:p>
          <a:p>
            <a:pPr algn="r"/>
            <a:r>
              <a:rPr lang="en-US" sz="2400" dirty="0">
                <a:solidFill>
                  <a:srgbClr val="C7CDD6"/>
                </a:solidFill>
                <a:latin typeface="Inter" pitchFamily="34" charset="0"/>
                <a:ea typeface="Inter" pitchFamily="34" charset="-122"/>
              </a:rPr>
              <a:t>Kanishk Chouhan [21100BTCSICS09538]</a:t>
            </a:r>
          </a:p>
          <a:p>
            <a:pPr marL="0" indent="0" algn="r">
              <a:buNone/>
            </a:pPr>
            <a:r>
              <a:rPr lang="en-US" sz="2400" dirty="0">
                <a:solidFill>
                  <a:srgbClr val="EFD5FA"/>
                </a:solidFill>
                <a:latin typeface="Instrument Sans" pitchFamily="34" charset="0"/>
                <a:ea typeface="Instrument Sans" pitchFamily="34" charset="-122"/>
                <a:cs typeface="Instrument Sans" pitchFamily="34" charset="-120"/>
              </a:rPr>
              <a:t> </a:t>
            </a:r>
            <a:endParaRPr lang="en-US" sz="2400" dirty="0"/>
          </a:p>
        </p:txBody>
      </p:sp>
    </p:spTree>
    <p:extLst>
      <p:ext uri="{BB962C8B-B14F-4D97-AF65-F5344CB8AC3E}">
        <p14:creationId xmlns:p14="http://schemas.microsoft.com/office/powerpoint/2010/main" val="1648463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D5B7367-A620-EE0D-4933-387BB06CEF02}"/>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11B9001-3FB0-46E4-CF54-12F76A44CC73}"/>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3287675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D5B7367-A620-EE0D-4933-387BB06CEF02}"/>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A6DC32-468E-699E-26B6-8B8CE06A3929}"/>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1969685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D5B7367-A620-EE0D-4933-387BB06CEF02}"/>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0643523-9F99-47B7-E675-538888FA89C6}"/>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3084460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D5B7367-A620-EE0D-4933-387BB06CEF02}"/>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a:extLst>
              <a:ext uri="{FF2B5EF4-FFF2-40B4-BE49-F238E27FC236}">
                <a16:creationId xmlns:a16="http://schemas.microsoft.com/office/drawing/2014/main" id="{3B75022B-59FA-6825-A6D9-33EE4A2FB79B}"/>
              </a:ext>
            </a:extLst>
          </p:cNvPr>
          <p:cNvSpPr/>
          <p:nvPr/>
        </p:nvSpPr>
        <p:spPr>
          <a:xfrm>
            <a:off x="793790" y="659985"/>
            <a:ext cx="11195566"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pitchFamily="34" charset="0"/>
              </a:rPr>
              <a:t>More incident of IoT Cyber Attack</a:t>
            </a:r>
            <a:endParaRPr lang="en-US" sz="4450" dirty="0"/>
          </a:p>
        </p:txBody>
      </p:sp>
      <p:sp>
        <p:nvSpPr>
          <p:cNvPr id="3" name="Shape 1">
            <a:extLst>
              <a:ext uri="{FF2B5EF4-FFF2-40B4-BE49-F238E27FC236}">
                <a16:creationId xmlns:a16="http://schemas.microsoft.com/office/drawing/2014/main" id="{39A8FC31-E751-8908-8DB5-C4E1420B7030}"/>
              </a:ext>
            </a:extLst>
          </p:cNvPr>
          <p:cNvSpPr/>
          <p:nvPr/>
        </p:nvSpPr>
        <p:spPr>
          <a:xfrm>
            <a:off x="726281" y="2706767"/>
            <a:ext cx="466844" cy="466844"/>
          </a:xfrm>
          <a:prstGeom prst="roundRect">
            <a:avLst>
              <a:gd name="adj" fmla="val 6668"/>
            </a:avLst>
          </a:prstGeom>
          <a:solidFill>
            <a:srgbClr val="434348"/>
          </a:solidFill>
          <a:ln/>
        </p:spPr>
        <p:txBody>
          <a:bodyPr/>
          <a:lstStyle/>
          <a:p>
            <a:endParaRPr lang="en-US" dirty="0"/>
          </a:p>
        </p:txBody>
      </p:sp>
      <p:sp>
        <p:nvSpPr>
          <p:cNvPr id="4" name="Text 3">
            <a:extLst>
              <a:ext uri="{FF2B5EF4-FFF2-40B4-BE49-F238E27FC236}">
                <a16:creationId xmlns:a16="http://schemas.microsoft.com/office/drawing/2014/main" id="{39D67901-736D-80EC-ABCF-A09D5A960955}"/>
              </a:ext>
            </a:extLst>
          </p:cNvPr>
          <p:cNvSpPr/>
          <p:nvPr/>
        </p:nvSpPr>
        <p:spPr>
          <a:xfrm>
            <a:off x="1400651" y="2706767"/>
            <a:ext cx="2594015" cy="324207"/>
          </a:xfrm>
          <a:prstGeom prst="rect">
            <a:avLst/>
          </a:prstGeom>
          <a:noFill/>
          <a:ln/>
        </p:spPr>
        <p:txBody>
          <a:bodyPr wrap="none" lIns="0" tIns="0" rIns="0" bIns="0" rtlCol="0" anchor="t"/>
          <a:lstStyle/>
          <a:p>
            <a:pPr marL="0" indent="0">
              <a:lnSpc>
                <a:spcPts val="2550"/>
              </a:lnSpc>
              <a:buNone/>
            </a:pPr>
            <a:r>
              <a:rPr lang="en-US" sz="2000" dirty="0">
                <a:solidFill>
                  <a:srgbClr val="C7CDD6"/>
                </a:solidFill>
                <a:latin typeface="Instrument Sans" pitchFamily="34" charset="0"/>
                <a:ea typeface="Instrument Sans" pitchFamily="34" charset="-122"/>
                <a:cs typeface="Instrument Sans" pitchFamily="34" charset="-120"/>
              </a:rPr>
              <a:t>Mirai Botnet (2016)</a:t>
            </a:r>
            <a:endParaRPr lang="en-US" sz="2000" dirty="0"/>
          </a:p>
        </p:txBody>
      </p:sp>
      <p:sp>
        <p:nvSpPr>
          <p:cNvPr id="6" name="Text 2">
            <a:extLst>
              <a:ext uri="{FF2B5EF4-FFF2-40B4-BE49-F238E27FC236}">
                <a16:creationId xmlns:a16="http://schemas.microsoft.com/office/drawing/2014/main" id="{056589E9-5336-1473-CCB9-B3CA40515D7E}"/>
              </a:ext>
            </a:extLst>
          </p:cNvPr>
          <p:cNvSpPr/>
          <p:nvPr/>
        </p:nvSpPr>
        <p:spPr>
          <a:xfrm>
            <a:off x="899160" y="2784515"/>
            <a:ext cx="121087" cy="311348"/>
          </a:xfrm>
          <a:prstGeom prst="rect">
            <a:avLst/>
          </a:prstGeom>
          <a:noFill/>
          <a:ln/>
        </p:spPr>
        <p:txBody>
          <a:bodyPr wrap="none" lIns="0" tIns="0" rIns="0" bIns="0" rtlCol="0" anchor="t"/>
          <a:lstStyle/>
          <a:p>
            <a:pPr marL="0" indent="0" algn="ctr">
              <a:lnSpc>
                <a:spcPts val="2450"/>
              </a:lnSpc>
              <a:buNone/>
            </a:pPr>
            <a:r>
              <a:rPr lang="en-US" sz="2450" dirty="0">
                <a:solidFill>
                  <a:srgbClr val="C7CDD6"/>
                </a:solidFill>
                <a:latin typeface="Instrument Sans" pitchFamily="34" charset="0"/>
                <a:ea typeface="Instrument Sans" pitchFamily="34" charset="-122"/>
                <a:cs typeface="Instrument Sans" pitchFamily="34" charset="-120"/>
              </a:rPr>
              <a:t>1</a:t>
            </a:r>
            <a:endParaRPr lang="en-US" sz="2450" dirty="0"/>
          </a:p>
        </p:txBody>
      </p:sp>
      <p:sp>
        <p:nvSpPr>
          <p:cNvPr id="7" name="Text 4">
            <a:extLst>
              <a:ext uri="{FF2B5EF4-FFF2-40B4-BE49-F238E27FC236}">
                <a16:creationId xmlns:a16="http://schemas.microsoft.com/office/drawing/2014/main" id="{5B36BEBE-74E3-9F59-A1E0-21715C15D17B}"/>
              </a:ext>
            </a:extLst>
          </p:cNvPr>
          <p:cNvSpPr/>
          <p:nvPr/>
        </p:nvSpPr>
        <p:spPr>
          <a:xfrm>
            <a:off x="1400651" y="3155394"/>
            <a:ext cx="3181740" cy="2871333"/>
          </a:xfrm>
          <a:prstGeom prst="rect">
            <a:avLst/>
          </a:prstGeom>
          <a:noFill/>
          <a:ln/>
        </p:spPr>
        <p:txBody>
          <a:bodyPr wrap="square" lIns="0" tIns="0" rIns="0" bIns="0" rtlCol="0" anchor="t"/>
          <a:lstStyle/>
          <a:p>
            <a:pPr marL="0" indent="0">
              <a:lnSpc>
                <a:spcPts val="2600"/>
              </a:lnSpc>
              <a:buNone/>
            </a:pPr>
            <a:r>
              <a:rPr lang="en-US" sz="1600" dirty="0">
                <a:solidFill>
                  <a:srgbClr val="C7CDD6"/>
                </a:solidFill>
                <a:latin typeface="Inter" pitchFamily="34" charset="0"/>
                <a:ea typeface="Inter" pitchFamily="34" charset="-122"/>
                <a:cs typeface="Inter" pitchFamily="34" charset="-120"/>
              </a:rPr>
              <a:t>This was one of the largest DDoS attacks ever recorded. Hackers took control of IoT devices such as cameras and routers, forming a massive botnet to bring down high-profile websites like Twitter and Reddit.</a:t>
            </a:r>
            <a:endParaRPr lang="en-US" sz="1600" dirty="0"/>
          </a:p>
        </p:txBody>
      </p:sp>
      <p:sp>
        <p:nvSpPr>
          <p:cNvPr id="22" name="Shape 1">
            <a:extLst>
              <a:ext uri="{FF2B5EF4-FFF2-40B4-BE49-F238E27FC236}">
                <a16:creationId xmlns:a16="http://schemas.microsoft.com/office/drawing/2014/main" id="{EACFB548-17CA-9C5C-05BD-73205086FAA5}"/>
              </a:ext>
            </a:extLst>
          </p:cNvPr>
          <p:cNvSpPr/>
          <p:nvPr/>
        </p:nvSpPr>
        <p:spPr>
          <a:xfrm>
            <a:off x="5227238" y="2699861"/>
            <a:ext cx="466844" cy="466844"/>
          </a:xfrm>
          <a:prstGeom prst="roundRect">
            <a:avLst>
              <a:gd name="adj" fmla="val 6668"/>
            </a:avLst>
          </a:prstGeom>
          <a:solidFill>
            <a:srgbClr val="434348"/>
          </a:solidFill>
          <a:ln/>
        </p:spPr>
        <p:txBody>
          <a:bodyPr/>
          <a:lstStyle/>
          <a:p>
            <a:endParaRPr lang="en-US" dirty="0"/>
          </a:p>
        </p:txBody>
      </p:sp>
      <p:sp>
        <p:nvSpPr>
          <p:cNvPr id="24" name="Text 3">
            <a:extLst>
              <a:ext uri="{FF2B5EF4-FFF2-40B4-BE49-F238E27FC236}">
                <a16:creationId xmlns:a16="http://schemas.microsoft.com/office/drawing/2014/main" id="{02CF990B-1112-976D-903B-C5F32F63FF0E}"/>
              </a:ext>
            </a:extLst>
          </p:cNvPr>
          <p:cNvSpPr/>
          <p:nvPr/>
        </p:nvSpPr>
        <p:spPr>
          <a:xfrm>
            <a:off x="5901608" y="2699861"/>
            <a:ext cx="2594015" cy="324207"/>
          </a:xfrm>
          <a:prstGeom prst="rect">
            <a:avLst/>
          </a:prstGeom>
          <a:noFill/>
          <a:ln/>
        </p:spPr>
        <p:txBody>
          <a:bodyPr wrap="none" lIns="0" tIns="0" rIns="0" bIns="0" rtlCol="0" anchor="t"/>
          <a:lstStyle/>
          <a:p>
            <a:pPr marL="0" indent="0">
              <a:lnSpc>
                <a:spcPts val="2550"/>
              </a:lnSpc>
              <a:buNone/>
            </a:pPr>
            <a:r>
              <a:rPr lang="en-US" sz="2000" dirty="0">
                <a:solidFill>
                  <a:srgbClr val="C7CDD6"/>
                </a:solidFill>
                <a:latin typeface="Instrument Sans" pitchFamily="34" charset="0"/>
                <a:ea typeface="Instrument Sans" pitchFamily="34" charset="-122"/>
                <a:cs typeface="Instrument Sans" pitchFamily="34" charset="-120"/>
              </a:rPr>
              <a:t>Target Breach (2013)</a:t>
            </a:r>
            <a:endParaRPr lang="en-US" sz="2000" dirty="0"/>
          </a:p>
        </p:txBody>
      </p:sp>
      <p:sp>
        <p:nvSpPr>
          <p:cNvPr id="26" name="Text 2">
            <a:extLst>
              <a:ext uri="{FF2B5EF4-FFF2-40B4-BE49-F238E27FC236}">
                <a16:creationId xmlns:a16="http://schemas.microsoft.com/office/drawing/2014/main" id="{18039C92-D8A0-A610-D5CE-71FFCA92D7D9}"/>
              </a:ext>
            </a:extLst>
          </p:cNvPr>
          <p:cNvSpPr/>
          <p:nvPr/>
        </p:nvSpPr>
        <p:spPr>
          <a:xfrm>
            <a:off x="5400117" y="2777609"/>
            <a:ext cx="121087" cy="311348"/>
          </a:xfrm>
          <a:prstGeom prst="rect">
            <a:avLst/>
          </a:prstGeom>
          <a:noFill/>
          <a:ln/>
        </p:spPr>
        <p:txBody>
          <a:bodyPr wrap="none" lIns="0" tIns="0" rIns="0" bIns="0" rtlCol="0" anchor="t"/>
          <a:lstStyle/>
          <a:p>
            <a:pPr marL="0" indent="0" algn="ctr">
              <a:lnSpc>
                <a:spcPts val="2450"/>
              </a:lnSpc>
              <a:buNone/>
            </a:pPr>
            <a:r>
              <a:rPr lang="en-US" sz="2450" dirty="0">
                <a:solidFill>
                  <a:srgbClr val="C7CDD6"/>
                </a:solidFill>
                <a:latin typeface="Instrument Sans" pitchFamily="34" charset="0"/>
                <a:ea typeface="Instrument Sans" pitchFamily="34" charset="-122"/>
                <a:cs typeface="Instrument Sans" pitchFamily="34" charset="-120"/>
              </a:rPr>
              <a:t>2</a:t>
            </a:r>
            <a:endParaRPr lang="en-US" sz="2450" dirty="0"/>
          </a:p>
        </p:txBody>
      </p:sp>
      <p:sp>
        <p:nvSpPr>
          <p:cNvPr id="28" name="Text 4">
            <a:extLst>
              <a:ext uri="{FF2B5EF4-FFF2-40B4-BE49-F238E27FC236}">
                <a16:creationId xmlns:a16="http://schemas.microsoft.com/office/drawing/2014/main" id="{47B5A1D1-9B7B-0600-F20D-554806EE2D16}"/>
              </a:ext>
            </a:extLst>
          </p:cNvPr>
          <p:cNvSpPr/>
          <p:nvPr/>
        </p:nvSpPr>
        <p:spPr>
          <a:xfrm>
            <a:off x="5901608" y="3148488"/>
            <a:ext cx="3181740" cy="2871333"/>
          </a:xfrm>
          <a:prstGeom prst="rect">
            <a:avLst/>
          </a:prstGeom>
          <a:noFill/>
          <a:ln/>
        </p:spPr>
        <p:txBody>
          <a:bodyPr wrap="square" lIns="0" tIns="0" rIns="0" bIns="0" rtlCol="0" anchor="t"/>
          <a:lstStyle/>
          <a:p>
            <a:pPr marL="0" indent="0">
              <a:lnSpc>
                <a:spcPts val="2600"/>
              </a:lnSpc>
              <a:buNone/>
            </a:pPr>
            <a:r>
              <a:rPr lang="en-US" sz="1600" dirty="0">
                <a:solidFill>
                  <a:srgbClr val="C7CDD6"/>
                </a:solidFill>
                <a:latin typeface="Inter" pitchFamily="34" charset="0"/>
                <a:ea typeface="Inter" pitchFamily="34" charset="-122"/>
                <a:cs typeface="Inter" pitchFamily="34" charset="-120"/>
              </a:rPr>
              <a:t>In this incident, hackers infiltrated Target’s network through the HVAC system, which was connected to the internet as part of their IoT infrastructure. They managed to steal millions of credit card details.</a:t>
            </a:r>
            <a:endParaRPr lang="en-US" sz="1600" dirty="0"/>
          </a:p>
        </p:txBody>
      </p:sp>
      <p:sp>
        <p:nvSpPr>
          <p:cNvPr id="30" name="Shape 1">
            <a:extLst>
              <a:ext uri="{FF2B5EF4-FFF2-40B4-BE49-F238E27FC236}">
                <a16:creationId xmlns:a16="http://schemas.microsoft.com/office/drawing/2014/main" id="{D48F1F24-0BEA-B4E2-F0CC-0A20B1D058D0}"/>
              </a:ext>
            </a:extLst>
          </p:cNvPr>
          <p:cNvSpPr/>
          <p:nvPr/>
        </p:nvSpPr>
        <p:spPr>
          <a:xfrm>
            <a:off x="9728196" y="2706767"/>
            <a:ext cx="466844" cy="466844"/>
          </a:xfrm>
          <a:prstGeom prst="roundRect">
            <a:avLst>
              <a:gd name="adj" fmla="val 6668"/>
            </a:avLst>
          </a:prstGeom>
          <a:solidFill>
            <a:srgbClr val="434348"/>
          </a:solidFill>
          <a:ln/>
        </p:spPr>
        <p:txBody>
          <a:bodyPr/>
          <a:lstStyle/>
          <a:p>
            <a:endParaRPr lang="en-US" dirty="0"/>
          </a:p>
        </p:txBody>
      </p:sp>
      <p:sp>
        <p:nvSpPr>
          <p:cNvPr id="31" name="Text 3">
            <a:extLst>
              <a:ext uri="{FF2B5EF4-FFF2-40B4-BE49-F238E27FC236}">
                <a16:creationId xmlns:a16="http://schemas.microsoft.com/office/drawing/2014/main" id="{C6AD1A37-EDB6-89D2-78D9-BDC172629AFD}"/>
              </a:ext>
            </a:extLst>
          </p:cNvPr>
          <p:cNvSpPr/>
          <p:nvPr/>
        </p:nvSpPr>
        <p:spPr>
          <a:xfrm>
            <a:off x="10402566" y="2706767"/>
            <a:ext cx="2594015" cy="324207"/>
          </a:xfrm>
          <a:prstGeom prst="rect">
            <a:avLst/>
          </a:prstGeom>
          <a:noFill/>
          <a:ln/>
        </p:spPr>
        <p:txBody>
          <a:bodyPr wrap="none" lIns="0" tIns="0" rIns="0" bIns="0" rtlCol="0" anchor="t"/>
          <a:lstStyle/>
          <a:p>
            <a:pPr marL="0" indent="0">
              <a:lnSpc>
                <a:spcPts val="2550"/>
              </a:lnSpc>
              <a:buNone/>
            </a:pPr>
            <a:r>
              <a:rPr lang="en-US" sz="2000" dirty="0">
                <a:solidFill>
                  <a:srgbClr val="C7CDD6"/>
                </a:solidFill>
                <a:latin typeface="Instrument Sans" pitchFamily="34" charset="0"/>
                <a:ea typeface="Instrument Sans" pitchFamily="34" charset="-122"/>
                <a:cs typeface="Instrument Sans" pitchFamily="34" charset="-120"/>
              </a:rPr>
              <a:t>Jeep Hack (2015)</a:t>
            </a:r>
            <a:endParaRPr lang="en-US" sz="2000" dirty="0"/>
          </a:p>
        </p:txBody>
      </p:sp>
      <p:sp>
        <p:nvSpPr>
          <p:cNvPr id="32" name="Text 2">
            <a:extLst>
              <a:ext uri="{FF2B5EF4-FFF2-40B4-BE49-F238E27FC236}">
                <a16:creationId xmlns:a16="http://schemas.microsoft.com/office/drawing/2014/main" id="{B47AB8A9-DE1E-44BA-2983-2AC8AC77F31E}"/>
              </a:ext>
            </a:extLst>
          </p:cNvPr>
          <p:cNvSpPr/>
          <p:nvPr/>
        </p:nvSpPr>
        <p:spPr>
          <a:xfrm>
            <a:off x="9901075" y="2784515"/>
            <a:ext cx="121087" cy="311348"/>
          </a:xfrm>
          <a:prstGeom prst="rect">
            <a:avLst/>
          </a:prstGeom>
          <a:noFill/>
          <a:ln/>
        </p:spPr>
        <p:txBody>
          <a:bodyPr wrap="none" lIns="0" tIns="0" rIns="0" bIns="0" rtlCol="0" anchor="t"/>
          <a:lstStyle/>
          <a:p>
            <a:pPr marL="0" indent="0" algn="ctr">
              <a:lnSpc>
                <a:spcPts val="2450"/>
              </a:lnSpc>
              <a:buNone/>
            </a:pPr>
            <a:r>
              <a:rPr lang="en-US" sz="2450" dirty="0">
                <a:solidFill>
                  <a:srgbClr val="C7CDD6"/>
                </a:solidFill>
                <a:latin typeface="Instrument Sans" pitchFamily="34" charset="0"/>
                <a:ea typeface="Instrument Sans" pitchFamily="34" charset="-122"/>
                <a:cs typeface="Instrument Sans" pitchFamily="34" charset="-120"/>
              </a:rPr>
              <a:t>3</a:t>
            </a:r>
            <a:endParaRPr lang="en-US" sz="2450" dirty="0"/>
          </a:p>
        </p:txBody>
      </p:sp>
      <p:sp>
        <p:nvSpPr>
          <p:cNvPr id="33" name="Text 4">
            <a:extLst>
              <a:ext uri="{FF2B5EF4-FFF2-40B4-BE49-F238E27FC236}">
                <a16:creationId xmlns:a16="http://schemas.microsoft.com/office/drawing/2014/main" id="{526C3C78-B0C8-FA3E-561F-F2BC1DA72EA5}"/>
              </a:ext>
            </a:extLst>
          </p:cNvPr>
          <p:cNvSpPr/>
          <p:nvPr/>
        </p:nvSpPr>
        <p:spPr>
          <a:xfrm>
            <a:off x="10402566" y="3155394"/>
            <a:ext cx="3181740" cy="2871333"/>
          </a:xfrm>
          <a:prstGeom prst="rect">
            <a:avLst/>
          </a:prstGeom>
          <a:noFill/>
          <a:ln/>
        </p:spPr>
        <p:txBody>
          <a:bodyPr wrap="square" lIns="0" tIns="0" rIns="0" bIns="0" rtlCol="0" anchor="t"/>
          <a:lstStyle/>
          <a:p>
            <a:pPr marL="0" indent="0">
              <a:lnSpc>
                <a:spcPts val="2600"/>
              </a:lnSpc>
              <a:buNone/>
            </a:pPr>
            <a:r>
              <a:rPr lang="en-US" sz="1600" dirty="0">
                <a:solidFill>
                  <a:srgbClr val="C7CDD6"/>
                </a:solidFill>
                <a:latin typeface="Inter" pitchFamily="34" charset="0"/>
                <a:ea typeface="Inter" pitchFamily="34" charset="-122"/>
                <a:cs typeface="Inter" pitchFamily="34" charset="-120"/>
              </a:rPr>
              <a:t>Researchers demonstrated that they could remotely control a Jeep through its IoT system, including braking, acceleration, and steering, highlighting the potential dangers of connected cars.</a:t>
            </a:r>
            <a:endParaRPr lang="en-US" sz="1600" dirty="0"/>
          </a:p>
        </p:txBody>
      </p:sp>
    </p:spTree>
    <p:extLst>
      <p:ext uri="{BB962C8B-B14F-4D97-AF65-F5344CB8AC3E}">
        <p14:creationId xmlns:p14="http://schemas.microsoft.com/office/powerpoint/2010/main" val="1734809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655796" y="593288"/>
            <a:ext cx="7592735" cy="585549"/>
          </a:xfrm>
          <a:prstGeom prst="rect">
            <a:avLst/>
          </a:prstGeom>
          <a:noFill/>
          <a:ln/>
        </p:spPr>
        <p:txBody>
          <a:bodyPr wrap="none" lIns="0" tIns="0" rIns="0" bIns="0" rtlCol="0" anchor="t"/>
          <a:lstStyle/>
          <a:p>
            <a:pPr marL="0" indent="0">
              <a:lnSpc>
                <a:spcPts val="4600"/>
              </a:lnSpc>
              <a:buNone/>
            </a:pPr>
            <a:r>
              <a:rPr lang="en-US" sz="3650" dirty="0">
                <a:solidFill>
                  <a:srgbClr val="EFD5FA"/>
                </a:solidFill>
                <a:latin typeface="Instrument Sans" pitchFamily="34" charset="0"/>
                <a:ea typeface="Instrument Sans" pitchFamily="34" charset="-122"/>
                <a:cs typeface="Instrument Sans" pitchFamily="34" charset="-120"/>
              </a:rPr>
              <a:t>Securing IoT Devices and Networks</a:t>
            </a:r>
            <a:endParaRPr lang="en-US" sz="3650" dirty="0"/>
          </a:p>
        </p:txBody>
      </p:sp>
      <p:pic>
        <p:nvPicPr>
          <p:cNvPr id="5" name="Image 2" descr="preencoded.png"/>
          <p:cNvPicPr>
            <a:picLocks noChangeAspect="1"/>
          </p:cNvPicPr>
          <p:nvPr/>
        </p:nvPicPr>
        <p:blipFill>
          <a:blip r:embed="rId4"/>
          <a:stretch>
            <a:fillRect/>
          </a:stretch>
        </p:blipFill>
        <p:spPr>
          <a:xfrm>
            <a:off x="655796" y="1459825"/>
            <a:ext cx="936903" cy="1499116"/>
          </a:xfrm>
          <a:prstGeom prst="rect">
            <a:avLst/>
          </a:prstGeom>
        </p:spPr>
      </p:pic>
      <p:sp>
        <p:nvSpPr>
          <p:cNvPr id="6" name="Text 1"/>
          <p:cNvSpPr/>
          <p:nvPr/>
        </p:nvSpPr>
        <p:spPr>
          <a:xfrm>
            <a:off x="1873687" y="1647111"/>
            <a:ext cx="3079909" cy="292656"/>
          </a:xfrm>
          <a:prstGeom prst="rect">
            <a:avLst/>
          </a:prstGeom>
          <a:noFill/>
          <a:ln/>
        </p:spPr>
        <p:txBody>
          <a:bodyPr wrap="none" lIns="0" tIns="0" rIns="0" bIns="0" rtlCol="0" anchor="t"/>
          <a:lstStyle/>
          <a:p>
            <a:pPr marL="0" indent="0" algn="l">
              <a:lnSpc>
                <a:spcPts val="2300"/>
              </a:lnSpc>
              <a:buNone/>
            </a:pPr>
            <a:r>
              <a:rPr lang="en-US" sz="1800" dirty="0">
                <a:solidFill>
                  <a:srgbClr val="C7CDD6"/>
                </a:solidFill>
                <a:latin typeface="Instrument Sans" pitchFamily="34" charset="0"/>
                <a:ea typeface="Instrument Sans" pitchFamily="34" charset="-122"/>
                <a:cs typeface="Instrument Sans" pitchFamily="34" charset="-120"/>
              </a:rPr>
              <a:t>Secure Device Development</a:t>
            </a:r>
            <a:endParaRPr lang="en-US" sz="1800" dirty="0"/>
          </a:p>
        </p:txBody>
      </p:sp>
      <p:sp>
        <p:nvSpPr>
          <p:cNvPr id="7" name="Text 2"/>
          <p:cNvSpPr/>
          <p:nvPr/>
        </p:nvSpPr>
        <p:spPr>
          <a:xfrm>
            <a:off x="1873687" y="2052161"/>
            <a:ext cx="6614517" cy="599599"/>
          </a:xfrm>
          <a:prstGeom prst="rect">
            <a:avLst/>
          </a:prstGeom>
          <a:noFill/>
          <a:ln/>
        </p:spPr>
        <p:txBody>
          <a:bodyPr wrap="square" lIns="0" tIns="0" rIns="0" bIns="0" rtlCol="0" anchor="t"/>
          <a:lstStyle/>
          <a:p>
            <a:pPr marL="0" indent="0" algn="l">
              <a:lnSpc>
                <a:spcPts val="2350"/>
              </a:lnSpc>
              <a:buNone/>
            </a:pPr>
            <a:r>
              <a:rPr lang="en-US" sz="1450" dirty="0">
                <a:solidFill>
                  <a:srgbClr val="C7CDD6"/>
                </a:solidFill>
                <a:latin typeface="Inter" pitchFamily="34" charset="0"/>
                <a:ea typeface="Inter" pitchFamily="34" charset="-122"/>
                <a:cs typeface="Inter" pitchFamily="34" charset="-120"/>
              </a:rPr>
              <a:t>Implementing secure coding practices and rigorous testing can minimize software vulnerabilities and prevent malicious code injection.</a:t>
            </a:r>
            <a:endParaRPr lang="en-US" sz="1450" dirty="0"/>
          </a:p>
        </p:txBody>
      </p:sp>
      <p:pic>
        <p:nvPicPr>
          <p:cNvPr id="8" name="Image 3" descr="preencoded.png"/>
          <p:cNvPicPr>
            <a:picLocks noChangeAspect="1"/>
          </p:cNvPicPr>
          <p:nvPr/>
        </p:nvPicPr>
        <p:blipFill>
          <a:blip r:embed="rId5"/>
          <a:stretch>
            <a:fillRect/>
          </a:stretch>
        </p:blipFill>
        <p:spPr>
          <a:xfrm>
            <a:off x="655796" y="2958941"/>
            <a:ext cx="936903" cy="1679019"/>
          </a:xfrm>
          <a:prstGeom prst="rect">
            <a:avLst/>
          </a:prstGeom>
        </p:spPr>
      </p:pic>
      <p:sp>
        <p:nvSpPr>
          <p:cNvPr id="9" name="Text 3"/>
          <p:cNvSpPr/>
          <p:nvPr/>
        </p:nvSpPr>
        <p:spPr>
          <a:xfrm>
            <a:off x="1873687" y="3146227"/>
            <a:ext cx="4589621" cy="292656"/>
          </a:xfrm>
          <a:prstGeom prst="rect">
            <a:avLst/>
          </a:prstGeom>
          <a:noFill/>
          <a:ln/>
        </p:spPr>
        <p:txBody>
          <a:bodyPr wrap="none" lIns="0" tIns="0" rIns="0" bIns="0" rtlCol="0" anchor="t"/>
          <a:lstStyle/>
          <a:p>
            <a:pPr marL="0" indent="0" algn="l">
              <a:lnSpc>
                <a:spcPts val="2300"/>
              </a:lnSpc>
              <a:buNone/>
            </a:pPr>
            <a:r>
              <a:rPr lang="en-US" sz="1800" dirty="0">
                <a:solidFill>
                  <a:srgbClr val="C7CDD6"/>
                </a:solidFill>
                <a:latin typeface="Instrument Sans" pitchFamily="34" charset="0"/>
                <a:ea typeface="Instrument Sans" pitchFamily="34" charset="-122"/>
                <a:cs typeface="Instrument Sans" pitchFamily="34" charset="-120"/>
              </a:rPr>
              <a:t>Strong Authentication and Access Control</a:t>
            </a:r>
            <a:endParaRPr lang="en-US" sz="1800" dirty="0"/>
          </a:p>
        </p:txBody>
      </p:sp>
      <p:sp>
        <p:nvSpPr>
          <p:cNvPr id="10" name="Text 4"/>
          <p:cNvSpPr/>
          <p:nvPr/>
        </p:nvSpPr>
        <p:spPr>
          <a:xfrm>
            <a:off x="1873687" y="3551277"/>
            <a:ext cx="6614517" cy="899398"/>
          </a:xfrm>
          <a:prstGeom prst="rect">
            <a:avLst/>
          </a:prstGeom>
          <a:noFill/>
          <a:ln/>
        </p:spPr>
        <p:txBody>
          <a:bodyPr wrap="square" lIns="0" tIns="0" rIns="0" bIns="0" rtlCol="0" anchor="t"/>
          <a:lstStyle/>
          <a:p>
            <a:pPr marL="0" indent="0" algn="l">
              <a:lnSpc>
                <a:spcPts val="2350"/>
              </a:lnSpc>
              <a:buNone/>
            </a:pPr>
            <a:r>
              <a:rPr lang="en-US" sz="1450" dirty="0">
                <a:solidFill>
                  <a:srgbClr val="C7CDD6"/>
                </a:solidFill>
                <a:latin typeface="Inter" pitchFamily="34" charset="0"/>
                <a:ea typeface="Inter" pitchFamily="34" charset="-122"/>
                <a:cs typeface="Inter" pitchFamily="34" charset="-120"/>
              </a:rPr>
              <a:t>Robust authentication protocols, such as multi-factor authentication and access control mechanisms, can limit unauthorized access to sensitive data and systems.</a:t>
            </a:r>
            <a:endParaRPr lang="en-US" sz="1450" dirty="0"/>
          </a:p>
        </p:txBody>
      </p:sp>
      <p:pic>
        <p:nvPicPr>
          <p:cNvPr id="11" name="Image 4" descr="preencoded.png"/>
          <p:cNvPicPr>
            <a:picLocks noChangeAspect="1"/>
          </p:cNvPicPr>
          <p:nvPr/>
        </p:nvPicPr>
        <p:blipFill>
          <a:blip r:embed="rId6"/>
          <a:stretch>
            <a:fillRect/>
          </a:stretch>
        </p:blipFill>
        <p:spPr>
          <a:xfrm>
            <a:off x="655796" y="4637961"/>
            <a:ext cx="936903" cy="1499116"/>
          </a:xfrm>
          <a:prstGeom prst="rect">
            <a:avLst/>
          </a:prstGeom>
        </p:spPr>
      </p:pic>
      <p:sp>
        <p:nvSpPr>
          <p:cNvPr id="12" name="Text 5"/>
          <p:cNvSpPr/>
          <p:nvPr/>
        </p:nvSpPr>
        <p:spPr>
          <a:xfrm>
            <a:off x="1873687" y="4825246"/>
            <a:ext cx="4845606" cy="292656"/>
          </a:xfrm>
          <a:prstGeom prst="rect">
            <a:avLst/>
          </a:prstGeom>
          <a:noFill/>
          <a:ln/>
        </p:spPr>
        <p:txBody>
          <a:bodyPr wrap="none" lIns="0" tIns="0" rIns="0" bIns="0" rtlCol="0" anchor="t"/>
          <a:lstStyle/>
          <a:p>
            <a:pPr marL="0" indent="0" algn="l">
              <a:lnSpc>
                <a:spcPts val="2300"/>
              </a:lnSpc>
              <a:buNone/>
            </a:pPr>
            <a:r>
              <a:rPr lang="en-US" sz="1800" dirty="0">
                <a:solidFill>
                  <a:srgbClr val="C7CDD6"/>
                </a:solidFill>
                <a:latin typeface="Instrument Sans" pitchFamily="34" charset="0"/>
                <a:ea typeface="Instrument Sans" pitchFamily="34" charset="-122"/>
                <a:cs typeface="Instrument Sans" pitchFamily="34" charset="-120"/>
              </a:rPr>
              <a:t>Data Encryption and Secure Communication</a:t>
            </a:r>
            <a:endParaRPr lang="en-US" sz="1800" dirty="0"/>
          </a:p>
        </p:txBody>
      </p:sp>
      <p:sp>
        <p:nvSpPr>
          <p:cNvPr id="13" name="Text 6"/>
          <p:cNvSpPr/>
          <p:nvPr/>
        </p:nvSpPr>
        <p:spPr>
          <a:xfrm>
            <a:off x="1873687" y="5230297"/>
            <a:ext cx="6614517" cy="599599"/>
          </a:xfrm>
          <a:prstGeom prst="rect">
            <a:avLst/>
          </a:prstGeom>
          <a:noFill/>
          <a:ln/>
        </p:spPr>
        <p:txBody>
          <a:bodyPr wrap="square" lIns="0" tIns="0" rIns="0" bIns="0" rtlCol="0" anchor="t"/>
          <a:lstStyle/>
          <a:p>
            <a:pPr marL="0" indent="0" algn="l">
              <a:lnSpc>
                <a:spcPts val="2350"/>
              </a:lnSpc>
              <a:buNone/>
            </a:pPr>
            <a:r>
              <a:rPr lang="en-US" sz="1450" dirty="0">
                <a:solidFill>
                  <a:srgbClr val="C7CDD6"/>
                </a:solidFill>
                <a:latin typeface="Inter" pitchFamily="34" charset="0"/>
                <a:ea typeface="Inter" pitchFamily="34" charset="-122"/>
                <a:cs typeface="Inter" pitchFamily="34" charset="-120"/>
              </a:rPr>
              <a:t>Utilizing encryption algorithms to secure data in transit and at rest can prevent data breaches and protect against unauthorized access.</a:t>
            </a:r>
            <a:endParaRPr lang="en-US" sz="1450" dirty="0"/>
          </a:p>
        </p:txBody>
      </p:sp>
      <p:pic>
        <p:nvPicPr>
          <p:cNvPr id="14" name="Image 5" descr="preencoded.png"/>
          <p:cNvPicPr>
            <a:picLocks noChangeAspect="1"/>
          </p:cNvPicPr>
          <p:nvPr/>
        </p:nvPicPr>
        <p:blipFill>
          <a:blip r:embed="rId7"/>
          <a:stretch>
            <a:fillRect/>
          </a:stretch>
        </p:blipFill>
        <p:spPr>
          <a:xfrm>
            <a:off x="655796" y="6137077"/>
            <a:ext cx="936903" cy="1499116"/>
          </a:xfrm>
          <a:prstGeom prst="rect">
            <a:avLst/>
          </a:prstGeom>
        </p:spPr>
      </p:pic>
      <p:sp>
        <p:nvSpPr>
          <p:cNvPr id="15" name="Text 7"/>
          <p:cNvSpPr/>
          <p:nvPr/>
        </p:nvSpPr>
        <p:spPr>
          <a:xfrm>
            <a:off x="1873687" y="6324362"/>
            <a:ext cx="4227552" cy="292656"/>
          </a:xfrm>
          <a:prstGeom prst="rect">
            <a:avLst/>
          </a:prstGeom>
          <a:noFill/>
          <a:ln/>
        </p:spPr>
        <p:txBody>
          <a:bodyPr wrap="none" lIns="0" tIns="0" rIns="0" bIns="0" rtlCol="0" anchor="t"/>
          <a:lstStyle/>
          <a:p>
            <a:pPr marL="0" indent="0" algn="l">
              <a:lnSpc>
                <a:spcPts val="2300"/>
              </a:lnSpc>
              <a:buNone/>
            </a:pPr>
            <a:r>
              <a:rPr lang="en-US" sz="1800" dirty="0">
                <a:solidFill>
                  <a:srgbClr val="C7CDD6"/>
                </a:solidFill>
                <a:latin typeface="Instrument Sans" pitchFamily="34" charset="0"/>
                <a:ea typeface="Instrument Sans" pitchFamily="34" charset="-122"/>
                <a:cs typeface="Instrument Sans" pitchFamily="34" charset="-120"/>
              </a:rPr>
              <a:t>Regular Security Updates and Patching</a:t>
            </a:r>
            <a:endParaRPr lang="en-US" sz="1800" dirty="0"/>
          </a:p>
        </p:txBody>
      </p:sp>
      <p:sp>
        <p:nvSpPr>
          <p:cNvPr id="16" name="Text 8"/>
          <p:cNvSpPr/>
          <p:nvPr/>
        </p:nvSpPr>
        <p:spPr>
          <a:xfrm>
            <a:off x="1873687" y="6729412"/>
            <a:ext cx="6614517" cy="599599"/>
          </a:xfrm>
          <a:prstGeom prst="rect">
            <a:avLst/>
          </a:prstGeom>
          <a:noFill/>
          <a:ln/>
        </p:spPr>
        <p:txBody>
          <a:bodyPr wrap="square" lIns="0" tIns="0" rIns="0" bIns="0" rtlCol="0" anchor="t"/>
          <a:lstStyle/>
          <a:p>
            <a:pPr marL="0" indent="0" algn="l">
              <a:lnSpc>
                <a:spcPts val="2350"/>
              </a:lnSpc>
              <a:buNone/>
            </a:pPr>
            <a:r>
              <a:rPr lang="en-US" sz="1450" dirty="0">
                <a:solidFill>
                  <a:srgbClr val="C7CDD6"/>
                </a:solidFill>
                <a:latin typeface="Inter" pitchFamily="34" charset="0"/>
                <a:ea typeface="Inter" pitchFamily="34" charset="-122"/>
                <a:cs typeface="Inter" pitchFamily="34" charset="-120"/>
              </a:rPr>
              <a:t>Implementing a comprehensive patch management strategy to address vulnerabilities promptly can mitigate threats and maintain system security.</a:t>
            </a:r>
            <a:endParaRPr lang="en-US" sz="1450" dirty="0"/>
          </a:p>
        </p:txBody>
      </p:sp>
      <p:pic>
        <p:nvPicPr>
          <p:cNvPr id="8194" name="Picture 2" descr="IoT Security: Understanding PKI's Role in Securing Internet of Things">
            <a:extLst>
              <a:ext uri="{FF2B5EF4-FFF2-40B4-BE49-F238E27FC236}">
                <a16:creationId xmlns:a16="http://schemas.microsoft.com/office/drawing/2014/main" id="{79D8EDB3-99A7-984D-3493-F6968096D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59306" y="2150639"/>
            <a:ext cx="4655787" cy="39283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41221" y="2476024"/>
            <a:ext cx="5003840" cy="3277553"/>
          </a:xfrm>
          <a:prstGeom prst="rect">
            <a:avLst/>
          </a:prstGeom>
        </p:spPr>
      </p:pic>
      <p:sp>
        <p:nvSpPr>
          <p:cNvPr id="4" name="Text 0"/>
          <p:cNvSpPr/>
          <p:nvPr/>
        </p:nvSpPr>
        <p:spPr>
          <a:xfrm>
            <a:off x="6161961" y="595432"/>
            <a:ext cx="7792879" cy="1206341"/>
          </a:xfrm>
          <a:prstGeom prst="rect">
            <a:avLst/>
          </a:prstGeom>
          <a:noFill/>
          <a:ln/>
        </p:spPr>
        <p:txBody>
          <a:bodyPr wrap="square" lIns="0" tIns="0" rIns="0" bIns="0" rtlCol="0" anchor="t"/>
          <a:lstStyle/>
          <a:p>
            <a:pPr marL="0" indent="0">
              <a:lnSpc>
                <a:spcPts val="4700"/>
              </a:lnSpc>
              <a:buNone/>
            </a:pPr>
            <a:r>
              <a:rPr lang="en-US" sz="3750" dirty="0">
                <a:solidFill>
                  <a:srgbClr val="EFD5FA"/>
                </a:solidFill>
                <a:latin typeface="Instrument Sans" pitchFamily="34" charset="0"/>
                <a:ea typeface="Instrument Sans" pitchFamily="34" charset="-122"/>
                <a:cs typeface="Instrument Sans" pitchFamily="34" charset="-120"/>
              </a:rPr>
              <a:t>Implementing Robust Access Controls</a:t>
            </a:r>
            <a:endParaRPr lang="en-US" sz="3750" dirty="0"/>
          </a:p>
        </p:txBody>
      </p:sp>
      <p:pic>
        <p:nvPicPr>
          <p:cNvPr id="5" name="Image 2" descr="preencoded.png"/>
          <p:cNvPicPr>
            <a:picLocks noChangeAspect="1"/>
          </p:cNvPicPr>
          <p:nvPr/>
        </p:nvPicPr>
        <p:blipFill>
          <a:blip r:embed="rId5"/>
          <a:stretch>
            <a:fillRect/>
          </a:stretch>
        </p:blipFill>
        <p:spPr>
          <a:xfrm>
            <a:off x="6161961" y="2091214"/>
            <a:ext cx="482441" cy="482441"/>
          </a:xfrm>
          <a:prstGeom prst="rect">
            <a:avLst/>
          </a:prstGeom>
        </p:spPr>
      </p:pic>
      <p:sp>
        <p:nvSpPr>
          <p:cNvPr id="6" name="Text 1"/>
          <p:cNvSpPr/>
          <p:nvPr/>
        </p:nvSpPr>
        <p:spPr>
          <a:xfrm>
            <a:off x="6161961" y="2766655"/>
            <a:ext cx="3036094" cy="301466"/>
          </a:xfrm>
          <a:prstGeom prst="rect">
            <a:avLst/>
          </a:prstGeom>
          <a:noFill/>
          <a:ln/>
        </p:spPr>
        <p:txBody>
          <a:bodyPr wrap="none" lIns="0" tIns="0" rIns="0" bIns="0" rtlCol="0" anchor="t"/>
          <a:lstStyle/>
          <a:p>
            <a:pPr marL="0" indent="0" algn="l">
              <a:lnSpc>
                <a:spcPts val="2350"/>
              </a:lnSpc>
              <a:buNone/>
            </a:pPr>
            <a:r>
              <a:rPr lang="en-US" sz="1850" dirty="0">
                <a:solidFill>
                  <a:srgbClr val="C7CDD6"/>
                </a:solidFill>
                <a:latin typeface="Instrument Sans" pitchFamily="34" charset="0"/>
                <a:ea typeface="Instrument Sans" pitchFamily="34" charset="-122"/>
                <a:cs typeface="Instrument Sans" pitchFamily="34" charset="-120"/>
              </a:rPr>
              <a:t>Role-Based Access Control</a:t>
            </a:r>
            <a:endParaRPr lang="en-US" sz="1850" dirty="0"/>
          </a:p>
        </p:txBody>
      </p:sp>
      <p:sp>
        <p:nvSpPr>
          <p:cNvPr id="7" name="Text 2"/>
          <p:cNvSpPr/>
          <p:nvPr/>
        </p:nvSpPr>
        <p:spPr>
          <a:xfrm>
            <a:off x="6161961" y="3183850"/>
            <a:ext cx="3751659" cy="1543645"/>
          </a:xfrm>
          <a:prstGeom prst="rect">
            <a:avLst/>
          </a:prstGeom>
          <a:noFill/>
          <a:ln/>
        </p:spPr>
        <p:txBody>
          <a:bodyPr wrap="square" lIns="0" tIns="0" rIns="0" bIns="0" rtlCol="0" anchor="t"/>
          <a:lstStyle/>
          <a:p>
            <a:pPr marL="0" indent="0" algn="l">
              <a:lnSpc>
                <a:spcPts val="2400"/>
              </a:lnSpc>
              <a:buNone/>
            </a:pPr>
            <a:r>
              <a:rPr lang="en-US" sz="1500" dirty="0">
                <a:solidFill>
                  <a:srgbClr val="C7CDD6"/>
                </a:solidFill>
                <a:latin typeface="Inter" pitchFamily="34" charset="0"/>
                <a:ea typeface="Inter" pitchFamily="34" charset="-122"/>
                <a:cs typeface="Inter" pitchFamily="34" charset="-120"/>
              </a:rPr>
              <a:t>Granting access to specific functionalities and data based on user roles and responsibilities can effectively manage permissions and prevent unauthorized access.</a:t>
            </a:r>
            <a:endParaRPr lang="en-US" sz="1500" dirty="0"/>
          </a:p>
        </p:txBody>
      </p:sp>
      <p:pic>
        <p:nvPicPr>
          <p:cNvPr id="8" name="Image 3" descr="preencoded.png"/>
          <p:cNvPicPr>
            <a:picLocks noChangeAspect="1"/>
          </p:cNvPicPr>
          <p:nvPr/>
        </p:nvPicPr>
        <p:blipFill>
          <a:blip r:embed="rId6"/>
          <a:stretch>
            <a:fillRect/>
          </a:stretch>
        </p:blipFill>
        <p:spPr>
          <a:xfrm>
            <a:off x="10203061" y="2091214"/>
            <a:ext cx="482441" cy="482441"/>
          </a:xfrm>
          <a:prstGeom prst="rect">
            <a:avLst/>
          </a:prstGeom>
        </p:spPr>
      </p:pic>
      <p:sp>
        <p:nvSpPr>
          <p:cNvPr id="9" name="Text 3"/>
          <p:cNvSpPr/>
          <p:nvPr/>
        </p:nvSpPr>
        <p:spPr>
          <a:xfrm>
            <a:off x="10203061" y="2766655"/>
            <a:ext cx="2607469" cy="301466"/>
          </a:xfrm>
          <a:prstGeom prst="rect">
            <a:avLst/>
          </a:prstGeom>
          <a:noFill/>
          <a:ln/>
        </p:spPr>
        <p:txBody>
          <a:bodyPr wrap="none" lIns="0" tIns="0" rIns="0" bIns="0" rtlCol="0" anchor="t"/>
          <a:lstStyle/>
          <a:p>
            <a:pPr marL="0" indent="0" algn="l">
              <a:lnSpc>
                <a:spcPts val="2350"/>
              </a:lnSpc>
              <a:buNone/>
            </a:pPr>
            <a:r>
              <a:rPr lang="en-US" sz="1850" dirty="0">
                <a:solidFill>
                  <a:srgbClr val="C7CDD6"/>
                </a:solidFill>
                <a:latin typeface="Instrument Sans" pitchFamily="34" charset="0"/>
                <a:ea typeface="Instrument Sans" pitchFamily="34" charset="-122"/>
                <a:cs typeface="Instrument Sans" pitchFamily="34" charset="-120"/>
              </a:rPr>
              <a:t>Network Segmentation</a:t>
            </a:r>
            <a:endParaRPr lang="en-US" sz="1850" dirty="0"/>
          </a:p>
        </p:txBody>
      </p:sp>
      <p:sp>
        <p:nvSpPr>
          <p:cNvPr id="10" name="Text 4"/>
          <p:cNvSpPr/>
          <p:nvPr/>
        </p:nvSpPr>
        <p:spPr>
          <a:xfrm>
            <a:off x="10203061" y="3183850"/>
            <a:ext cx="3751778" cy="1234916"/>
          </a:xfrm>
          <a:prstGeom prst="rect">
            <a:avLst/>
          </a:prstGeom>
          <a:noFill/>
          <a:ln/>
        </p:spPr>
        <p:txBody>
          <a:bodyPr wrap="square" lIns="0" tIns="0" rIns="0" bIns="0" rtlCol="0" anchor="t"/>
          <a:lstStyle/>
          <a:p>
            <a:pPr marL="0" indent="0" algn="l">
              <a:lnSpc>
                <a:spcPts val="2400"/>
              </a:lnSpc>
              <a:buNone/>
            </a:pPr>
            <a:r>
              <a:rPr lang="en-US" sz="1500" dirty="0">
                <a:solidFill>
                  <a:srgbClr val="C7CDD6"/>
                </a:solidFill>
                <a:latin typeface="Inter" pitchFamily="34" charset="0"/>
                <a:ea typeface="Inter" pitchFamily="34" charset="-122"/>
                <a:cs typeface="Inter" pitchFamily="34" charset="-120"/>
              </a:rPr>
              <a:t>Dividing the network into smaller, isolated segments can limit the impact of a breach and prevent attackers from spreading laterally.</a:t>
            </a:r>
            <a:endParaRPr lang="en-US" sz="1500" dirty="0"/>
          </a:p>
        </p:txBody>
      </p:sp>
      <p:pic>
        <p:nvPicPr>
          <p:cNvPr id="11" name="Image 4" descr="preencoded.png"/>
          <p:cNvPicPr>
            <a:picLocks noChangeAspect="1"/>
          </p:cNvPicPr>
          <p:nvPr/>
        </p:nvPicPr>
        <p:blipFill>
          <a:blip r:embed="rId7"/>
          <a:stretch>
            <a:fillRect/>
          </a:stretch>
        </p:blipFill>
        <p:spPr>
          <a:xfrm>
            <a:off x="6161961" y="5306497"/>
            <a:ext cx="482441" cy="482441"/>
          </a:xfrm>
          <a:prstGeom prst="rect">
            <a:avLst/>
          </a:prstGeom>
        </p:spPr>
      </p:pic>
      <p:sp>
        <p:nvSpPr>
          <p:cNvPr id="12" name="Text 5"/>
          <p:cNvSpPr/>
          <p:nvPr/>
        </p:nvSpPr>
        <p:spPr>
          <a:xfrm>
            <a:off x="6161961" y="5981938"/>
            <a:ext cx="3136106" cy="301466"/>
          </a:xfrm>
          <a:prstGeom prst="rect">
            <a:avLst/>
          </a:prstGeom>
          <a:noFill/>
          <a:ln/>
        </p:spPr>
        <p:txBody>
          <a:bodyPr wrap="none" lIns="0" tIns="0" rIns="0" bIns="0" rtlCol="0" anchor="t"/>
          <a:lstStyle/>
          <a:p>
            <a:pPr marL="0" indent="0" algn="l">
              <a:lnSpc>
                <a:spcPts val="2350"/>
              </a:lnSpc>
              <a:buNone/>
            </a:pPr>
            <a:r>
              <a:rPr lang="en-US" sz="1850" dirty="0">
                <a:solidFill>
                  <a:srgbClr val="C7CDD6"/>
                </a:solidFill>
                <a:latin typeface="Instrument Sans" pitchFamily="34" charset="0"/>
                <a:ea typeface="Instrument Sans" pitchFamily="34" charset="-122"/>
                <a:cs typeface="Instrument Sans" pitchFamily="34" charset="-120"/>
              </a:rPr>
              <a:t>Multi-Factor Authentication</a:t>
            </a:r>
            <a:endParaRPr lang="en-US" sz="1850" dirty="0"/>
          </a:p>
        </p:txBody>
      </p:sp>
      <p:sp>
        <p:nvSpPr>
          <p:cNvPr id="13" name="Text 6"/>
          <p:cNvSpPr/>
          <p:nvPr/>
        </p:nvSpPr>
        <p:spPr>
          <a:xfrm>
            <a:off x="6161961" y="6399133"/>
            <a:ext cx="3751659" cy="1234916"/>
          </a:xfrm>
          <a:prstGeom prst="rect">
            <a:avLst/>
          </a:prstGeom>
          <a:noFill/>
          <a:ln/>
        </p:spPr>
        <p:txBody>
          <a:bodyPr wrap="square" lIns="0" tIns="0" rIns="0" bIns="0" rtlCol="0" anchor="t"/>
          <a:lstStyle/>
          <a:p>
            <a:pPr marL="0" indent="0" algn="l">
              <a:lnSpc>
                <a:spcPts val="2400"/>
              </a:lnSpc>
              <a:buNone/>
            </a:pPr>
            <a:r>
              <a:rPr lang="en-US" sz="1500" dirty="0">
                <a:solidFill>
                  <a:srgbClr val="C7CDD6"/>
                </a:solidFill>
                <a:latin typeface="Inter" pitchFamily="34" charset="0"/>
                <a:ea typeface="Inter" pitchFamily="34" charset="-122"/>
                <a:cs typeface="Inter" pitchFamily="34" charset="-120"/>
              </a:rPr>
              <a:t>Requiring users to provide multiple forms of authentication, such as passwords, biometrics, or one-time codes, adds an extra layer of security.</a:t>
            </a:r>
            <a:endParaRPr lang="en-US" sz="1500" dirty="0"/>
          </a:p>
        </p:txBody>
      </p:sp>
      <p:pic>
        <p:nvPicPr>
          <p:cNvPr id="14" name="Image 5" descr="preencoded.png"/>
          <p:cNvPicPr>
            <a:picLocks noChangeAspect="1"/>
          </p:cNvPicPr>
          <p:nvPr/>
        </p:nvPicPr>
        <p:blipFill>
          <a:blip r:embed="rId8"/>
          <a:stretch>
            <a:fillRect/>
          </a:stretch>
        </p:blipFill>
        <p:spPr>
          <a:xfrm>
            <a:off x="10203061" y="5306497"/>
            <a:ext cx="482441" cy="482441"/>
          </a:xfrm>
          <a:prstGeom prst="rect">
            <a:avLst/>
          </a:prstGeom>
        </p:spPr>
      </p:pic>
      <p:sp>
        <p:nvSpPr>
          <p:cNvPr id="15" name="Text 7"/>
          <p:cNvSpPr/>
          <p:nvPr/>
        </p:nvSpPr>
        <p:spPr>
          <a:xfrm>
            <a:off x="10203061" y="5981938"/>
            <a:ext cx="3090862" cy="301466"/>
          </a:xfrm>
          <a:prstGeom prst="rect">
            <a:avLst/>
          </a:prstGeom>
          <a:noFill/>
          <a:ln/>
        </p:spPr>
        <p:txBody>
          <a:bodyPr wrap="none" lIns="0" tIns="0" rIns="0" bIns="0" rtlCol="0" anchor="t"/>
          <a:lstStyle/>
          <a:p>
            <a:pPr marL="0" indent="0" algn="l">
              <a:lnSpc>
                <a:spcPts val="2350"/>
              </a:lnSpc>
              <a:buNone/>
            </a:pPr>
            <a:r>
              <a:rPr lang="en-US" sz="1850" dirty="0">
                <a:solidFill>
                  <a:srgbClr val="C7CDD6"/>
                </a:solidFill>
                <a:latin typeface="Instrument Sans" pitchFamily="34" charset="0"/>
                <a:ea typeface="Instrument Sans" pitchFamily="34" charset="-122"/>
                <a:cs typeface="Instrument Sans" pitchFamily="34" charset="-120"/>
              </a:rPr>
              <a:t>Access Control Lists (ACLs)</a:t>
            </a:r>
            <a:endParaRPr lang="en-US" sz="1850" dirty="0"/>
          </a:p>
        </p:txBody>
      </p:sp>
      <p:sp>
        <p:nvSpPr>
          <p:cNvPr id="16" name="Text 8"/>
          <p:cNvSpPr/>
          <p:nvPr/>
        </p:nvSpPr>
        <p:spPr>
          <a:xfrm>
            <a:off x="10203061" y="6399133"/>
            <a:ext cx="3751778" cy="1234916"/>
          </a:xfrm>
          <a:prstGeom prst="rect">
            <a:avLst/>
          </a:prstGeom>
          <a:noFill/>
          <a:ln/>
        </p:spPr>
        <p:txBody>
          <a:bodyPr wrap="square" lIns="0" tIns="0" rIns="0" bIns="0" rtlCol="0" anchor="t"/>
          <a:lstStyle/>
          <a:p>
            <a:pPr marL="0" indent="0" algn="l">
              <a:lnSpc>
                <a:spcPts val="2400"/>
              </a:lnSpc>
              <a:buNone/>
            </a:pPr>
            <a:r>
              <a:rPr lang="en-US" sz="1500" dirty="0">
                <a:solidFill>
                  <a:srgbClr val="C7CDD6"/>
                </a:solidFill>
                <a:latin typeface="Inter" pitchFamily="34" charset="0"/>
                <a:ea typeface="Inter" pitchFamily="34" charset="-122"/>
                <a:cs typeface="Inter" pitchFamily="34" charset="-120"/>
              </a:rPr>
              <a:t>Defining specific rules and restrictions for network traffic, such as blocking or allowing certain connections, can enhance network security.</a:t>
            </a:r>
            <a:endParaRPr lang="en-US" sz="1500" dirty="0"/>
          </a:p>
        </p:txBody>
      </p:sp>
      <p:sp>
        <p:nvSpPr>
          <p:cNvPr id="17" name="Rectangle 16">
            <a:extLst>
              <a:ext uri="{FF2B5EF4-FFF2-40B4-BE49-F238E27FC236}">
                <a16:creationId xmlns:a16="http://schemas.microsoft.com/office/drawing/2014/main" id="{0FEDFF61-285A-3CBD-B89D-3272BF747FB1}"/>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105406" y="650796"/>
            <a:ext cx="7905988" cy="1105376"/>
          </a:xfrm>
          <a:prstGeom prst="rect">
            <a:avLst/>
          </a:prstGeom>
          <a:noFill/>
          <a:ln/>
        </p:spPr>
        <p:txBody>
          <a:bodyPr wrap="square" lIns="0" tIns="0" rIns="0" bIns="0" rtlCol="0" anchor="t"/>
          <a:lstStyle/>
          <a:p>
            <a:pPr marL="0" indent="0">
              <a:lnSpc>
                <a:spcPts val="4350"/>
              </a:lnSpc>
              <a:buNone/>
            </a:pPr>
            <a:r>
              <a:rPr lang="en-US" sz="3450" dirty="0">
                <a:solidFill>
                  <a:srgbClr val="EFD5FA"/>
                </a:solidFill>
                <a:latin typeface="Instrument Sans" pitchFamily="34" charset="0"/>
                <a:ea typeface="Instrument Sans" pitchFamily="34" charset="-122"/>
                <a:cs typeface="Instrument Sans" pitchFamily="34" charset="-120"/>
              </a:rPr>
              <a:t>Leveraging Encryption and Secure Protocols</a:t>
            </a:r>
            <a:endParaRPr lang="en-US" sz="3450" dirty="0"/>
          </a:p>
        </p:txBody>
      </p:sp>
      <p:sp>
        <p:nvSpPr>
          <p:cNvPr id="5" name="Shape 1"/>
          <p:cNvSpPr/>
          <p:nvPr/>
        </p:nvSpPr>
        <p:spPr>
          <a:xfrm>
            <a:off x="6105406" y="2021443"/>
            <a:ext cx="7905988" cy="5557242"/>
          </a:xfrm>
          <a:prstGeom prst="roundRect">
            <a:avLst>
              <a:gd name="adj" fmla="val 477"/>
            </a:avLst>
          </a:prstGeom>
          <a:noFill/>
          <a:ln w="7620">
            <a:solidFill>
              <a:srgbClr val="FFFFFF">
                <a:alpha val="24000"/>
              </a:srgbClr>
            </a:solidFill>
            <a:prstDash val="solid"/>
          </a:ln>
        </p:spPr>
      </p:sp>
      <p:sp>
        <p:nvSpPr>
          <p:cNvPr id="6" name="Shape 2"/>
          <p:cNvSpPr/>
          <p:nvPr/>
        </p:nvSpPr>
        <p:spPr>
          <a:xfrm>
            <a:off x="6113026" y="2029063"/>
            <a:ext cx="7890748" cy="1358979"/>
          </a:xfrm>
          <a:prstGeom prst="rect">
            <a:avLst/>
          </a:prstGeom>
          <a:solidFill>
            <a:srgbClr val="FFFFFF">
              <a:alpha val="4000"/>
            </a:srgbClr>
          </a:solidFill>
          <a:ln/>
        </p:spPr>
      </p:sp>
      <p:sp>
        <p:nvSpPr>
          <p:cNvPr id="7" name="Text 3"/>
          <p:cNvSpPr/>
          <p:nvPr/>
        </p:nvSpPr>
        <p:spPr>
          <a:xfrm>
            <a:off x="6289834" y="2142768"/>
            <a:ext cx="3587948" cy="282893"/>
          </a:xfrm>
          <a:prstGeom prst="rect">
            <a:avLst/>
          </a:prstGeom>
          <a:noFill/>
          <a:ln/>
        </p:spPr>
        <p:txBody>
          <a:bodyPr wrap="none" lIns="0" tIns="0" rIns="0" bIns="0" rtlCol="0" anchor="t"/>
          <a:lstStyle/>
          <a:p>
            <a:pPr marL="0" indent="0">
              <a:lnSpc>
                <a:spcPts val="2200"/>
              </a:lnSpc>
              <a:buNone/>
            </a:pPr>
            <a:r>
              <a:rPr lang="en-US" sz="1350" dirty="0">
                <a:solidFill>
                  <a:srgbClr val="C7CDD6"/>
                </a:solidFill>
                <a:latin typeface="Inter" pitchFamily="34" charset="0"/>
                <a:ea typeface="Inter" pitchFamily="34" charset="-122"/>
                <a:cs typeface="Inter" pitchFamily="34" charset="-120"/>
              </a:rPr>
              <a:t>Encryption</a:t>
            </a:r>
            <a:endParaRPr lang="en-US" sz="1350" dirty="0"/>
          </a:p>
        </p:txBody>
      </p:sp>
      <p:sp>
        <p:nvSpPr>
          <p:cNvPr id="8" name="Text 4"/>
          <p:cNvSpPr/>
          <p:nvPr/>
        </p:nvSpPr>
        <p:spPr>
          <a:xfrm>
            <a:off x="10239018" y="2142768"/>
            <a:ext cx="3587948" cy="1131570"/>
          </a:xfrm>
          <a:prstGeom prst="rect">
            <a:avLst/>
          </a:prstGeom>
          <a:noFill/>
          <a:ln/>
        </p:spPr>
        <p:txBody>
          <a:bodyPr wrap="square" lIns="0" tIns="0" rIns="0" bIns="0" rtlCol="0" anchor="t"/>
          <a:lstStyle/>
          <a:p>
            <a:pPr marL="0" indent="0">
              <a:lnSpc>
                <a:spcPts val="2200"/>
              </a:lnSpc>
              <a:buNone/>
            </a:pPr>
            <a:r>
              <a:rPr lang="en-US" sz="1350" dirty="0">
                <a:solidFill>
                  <a:srgbClr val="C7CDD6"/>
                </a:solidFill>
                <a:latin typeface="Inter" pitchFamily="34" charset="0"/>
                <a:ea typeface="Inter" pitchFamily="34" charset="-122"/>
                <a:cs typeface="Inter" pitchFamily="34" charset="-120"/>
              </a:rPr>
              <a:t>Securing data in transit and at rest by converting it into an unreadable format, preventing unauthorized access and interception.</a:t>
            </a:r>
            <a:endParaRPr lang="en-US" sz="1350" dirty="0"/>
          </a:p>
        </p:txBody>
      </p:sp>
      <p:sp>
        <p:nvSpPr>
          <p:cNvPr id="9" name="Shape 5"/>
          <p:cNvSpPr/>
          <p:nvPr/>
        </p:nvSpPr>
        <p:spPr>
          <a:xfrm>
            <a:off x="6113026" y="3388043"/>
            <a:ext cx="7890748" cy="1358979"/>
          </a:xfrm>
          <a:prstGeom prst="rect">
            <a:avLst/>
          </a:prstGeom>
          <a:solidFill>
            <a:srgbClr val="000000">
              <a:alpha val="4000"/>
            </a:srgbClr>
          </a:solidFill>
          <a:ln/>
        </p:spPr>
      </p:sp>
      <p:sp>
        <p:nvSpPr>
          <p:cNvPr id="10" name="Text 6"/>
          <p:cNvSpPr/>
          <p:nvPr/>
        </p:nvSpPr>
        <p:spPr>
          <a:xfrm>
            <a:off x="6289834" y="3501747"/>
            <a:ext cx="3587948" cy="282893"/>
          </a:xfrm>
          <a:prstGeom prst="rect">
            <a:avLst/>
          </a:prstGeom>
          <a:noFill/>
          <a:ln/>
        </p:spPr>
        <p:txBody>
          <a:bodyPr wrap="none" lIns="0" tIns="0" rIns="0" bIns="0" rtlCol="0" anchor="t"/>
          <a:lstStyle/>
          <a:p>
            <a:pPr marL="0" indent="0">
              <a:lnSpc>
                <a:spcPts val="2200"/>
              </a:lnSpc>
              <a:buNone/>
            </a:pPr>
            <a:r>
              <a:rPr lang="en-US" sz="1350" dirty="0">
                <a:solidFill>
                  <a:srgbClr val="C7CDD6"/>
                </a:solidFill>
                <a:latin typeface="Inter" pitchFamily="34" charset="0"/>
                <a:ea typeface="Inter" pitchFamily="34" charset="-122"/>
                <a:cs typeface="Inter" pitchFamily="34" charset="-120"/>
              </a:rPr>
              <a:t>Secure Communication Protocols</a:t>
            </a:r>
            <a:endParaRPr lang="en-US" sz="1350" dirty="0"/>
          </a:p>
        </p:txBody>
      </p:sp>
      <p:sp>
        <p:nvSpPr>
          <p:cNvPr id="11" name="Text 7"/>
          <p:cNvSpPr/>
          <p:nvPr/>
        </p:nvSpPr>
        <p:spPr>
          <a:xfrm>
            <a:off x="10239018" y="3501747"/>
            <a:ext cx="3587948" cy="1131570"/>
          </a:xfrm>
          <a:prstGeom prst="rect">
            <a:avLst/>
          </a:prstGeom>
          <a:noFill/>
          <a:ln/>
        </p:spPr>
        <p:txBody>
          <a:bodyPr wrap="square" lIns="0" tIns="0" rIns="0" bIns="0" rtlCol="0" anchor="t"/>
          <a:lstStyle/>
          <a:p>
            <a:pPr marL="0" indent="0">
              <a:lnSpc>
                <a:spcPts val="2200"/>
              </a:lnSpc>
              <a:buNone/>
            </a:pPr>
            <a:r>
              <a:rPr lang="en-US" sz="1350" dirty="0">
                <a:solidFill>
                  <a:srgbClr val="C7CDD6"/>
                </a:solidFill>
                <a:latin typeface="Inter" pitchFamily="34" charset="0"/>
                <a:ea typeface="Inter" pitchFamily="34" charset="-122"/>
                <a:cs typeface="Inter" pitchFamily="34" charset="-120"/>
              </a:rPr>
              <a:t>Using robust protocols such as TLS/SSL for encrypted communication over the internet can protect sensitive data from eavesdropping and tampering.</a:t>
            </a:r>
            <a:endParaRPr lang="en-US" sz="1350" dirty="0"/>
          </a:p>
        </p:txBody>
      </p:sp>
      <p:sp>
        <p:nvSpPr>
          <p:cNvPr id="12" name="Shape 8"/>
          <p:cNvSpPr/>
          <p:nvPr/>
        </p:nvSpPr>
        <p:spPr>
          <a:xfrm>
            <a:off x="6113026" y="4747022"/>
            <a:ext cx="7890748" cy="1076087"/>
          </a:xfrm>
          <a:prstGeom prst="rect">
            <a:avLst/>
          </a:prstGeom>
          <a:solidFill>
            <a:srgbClr val="FFFFFF">
              <a:alpha val="4000"/>
            </a:srgbClr>
          </a:solidFill>
          <a:ln/>
        </p:spPr>
      </p:sp>
      <p:sp>
        <p:nvSpPr>
          <p:cNvPr id="13" name="Text 9"/>
          <p:cNvSpPr/>
          <p:nvPr/>
        </p:nvSpPr>
        <p:spPr>
          <a:xfrm>
            <a:off x="6289834" y="4860727"/>
            <a:ext cx="3587948" cy="282893"/>
          </a:xfrm>
          <a:prstGeom prst="rect">
            <a:avLst/>
          </a:prstGeom>
          <a:noFill/>
          <a:ln/>
        </p:spPr>
        <p:txBody>
          <a:bodyPr wrap="none" lIns="0" tIns="0" rIns="0" bIns="0" rtlCol="0" anchor="t"/>
          <a:lstStyle/>
          <a:p>
            <a:pPr marL="0" indent="0">
              <a:lnSpc>
                <a:spcPts val="2200"/>
              </a:lnSpc>
              <a:buNone/>
            </a:pPr>
            <a:r>
              <a:rPr lang="en-US" sz="1350" dirty="0">
                <a:solidFill>
                  <a:srgbClr val="C7CDD6"/>
                </a:solidFill>
                <a:latin typeface="Inter" pitchFamily="34" charset="0"/>
                <a:ea typeface="Inter" pitchFamily="34" charset="-122"/>
                <a:cs typeface="Inter" pitchFamily="34" charset="-120"/>
              </a:rPr>
              <a:t>Digital Signatures</a:t>
            </a:r>
            <a:endParaRPr lang="en-US" sz="1350" dirty="0"/>
          </a:p>
        </p:txBody>
      </p:sp>
      <p:sp>
        <p:nvSpPr>
          <p:cNvPr id="14" name="Text 10"/>
          <p:cNvSpPr/>
          <p:nvPr/>
        </p:nvSpPr>
        <p:spPr>
          <a:xfrm>
            <a:off x="10239018" y="4860727"/>
            <a:ext cx="3587948" cy="848678"/>
          </a:xfrm>
          <a:prstGeom prst="rect">
            <a:avLst/>
          </a:prstGeom>
          <a:noFill/>
          <a:ln/>
        </p:spPr>
        <p:txBody>
          <a:bodyPr wrap="square" lIns="0" tIns="0" rIns="0" bIns="0" rtlCol="0" anchor="t"/>
          <a:lstStyle/>
          <a:p>
            <a:pPr marL="0" indent="0">
              <a:lnSpc>
                <a:spcPts val="2200"/>
              </a:lnSpc>
              <a:buNone/>
            </a:pPr>
            <a:r>
              <a:rPr lang="en-US" sz="1350" dirty="0">
                <a:solidFill>
                  <a:srgbClr val="C7CDD6"/>
                </a:solidFill>
                <a:latin typeface="Inter" pitchFamily="34" charset="0"/>
                <a:ea typeface="Inter" pitchFamily="34" charset="-122"/>
                <a:cs typeface="Inter" pitchFamily="34" charset="-120"/>
              </a:rPr>
              <a:t>Ensuring data integrity and authenticity by using cryptographic techniques to verify the sender and prevent data alteration.</a:t>
            </a:r>
            <a:endParaRPr lang="en-US" sz="1350" dirty="0"/>
          </a:p>
        </p:txBody>
      </p:sp>
      <p:sp>
        <p:nvSpPr>
          <p:cNvPr id="15" name="Shape 11"/>
          <p:cNvSpPr/>
          <p:nvPr/>
        </p:nvSpPr>
        <p:spPr>
          <a:xfrm>
            <a:off x="6113026" y="5823109"/>
            <a:ext cx="7890748" cy="1747957"/>
          </a:xfrm>
          <a:prstGeom prst="rect">
            <a:avLst/>
          </a:prstGeom>
          <a:solidFill>
            <a:srgbClr val="000000">
              <a:alpha val="4000"/>
            </a:srgbClr>
          </a:solidFill>
          <a:ln/>
        </p:spPr>
      </p:sp>
      <p:sp>
        <p:nvSpPr>
          <p:cNvPr id="16" name="Text 12"/>
          <p:cNvSpPr/>
          <p:nvPr/>
        </p:nvSpPr>
        <p:spPr>
          <a:xfrm>
            <a:off x="6289834" y="5936813"/>
            <a:ext cx="3587948" cy="282893"/>
          </a:xfrm>
          <a:prstGeom prst="rect">
            <a:avLst/>
          </a:prstGeom>
          <a:noFill/>
          <a:ln/>
        </p:spPr>
        <p:txBody>
          <a:bodyPr wrap="none" lIns="0" tIns="0" rIns="0" bIns="0" rtlCol="0" anchor="t"/>
          <a:lstStyle/>
          <a:p>
            <a:pPr marL="0" indent="0">
              <a:lnSpc>
                <a:spcPts val="2200"/>
              </a:lnSpc>
              <a:buNone/>
            </a:pPr>
            <a:r>
              <a:rPr lang="en-US" sz="1350" dirty="0">
                <a:solidFill>
                  <a:srgbClr val="C7CDD6"/>
                </a:solidFill>
                <a:latin typeface="Inter" pitchFamily="34" charset="0"/>
                <a:ea typeface="Inter" pitchFamily="34" charset="-122"/>
                <a:cs typeface="Inter" pitchFamily="34" charset="-120"/>
              </a:rPr>
              <a:t>Secure Boot</a:t>
            </a:r>
            <a:endParaRPr lang="en-US" sz="1350" dirty="0"/>
          </a:p>
        </p:txBody>
      </p:sp>
      <p:sp>
        <p:nvSpPr>
          <p:cNvPr id="17" name="Text 13"/>
          <p:cNvSpPr/>
          <p:nvPr/>
        </p:nvSpPr>
        <p:spPr>
          <a:xfrm>
            <a:off x="6289834" y="6325791"/>
            <a:ext cx="3587948" cy="1131570"/>
          </a:xfrm>
          <a:prstGeom prst="rect">
            <a:avLst/>
          </a:prstGeom>
          <a:noFill/>
          <a:ln/>
        </p:spPr>
        <p:txBody>
          <a:bodyPr wrap="square" lIns="0" tIns="0" rIns="0" bIns="0" rtlCol="0" anchor="t"/>
          <a:lstStyle/>
          <a:p>
            <a:pPr marL="0" indent="0">
              <a:lnSpc>
                <a:spcPts val="2200"/>
              </a:lnSpc>
              <a:buNone/>
            </a:pPr>
            <a:r>
              <a:rPr lang="en-US" sz="1350" dirty="0">
                <a:solidFill>
                  <a:srgbClr val="C7CDD6"/>
                </a:solidFill>
                <a:latin typeface="Inter" pitchFamily="34" charset="0"/>
                <a:ea typeface="Inter" pitchFamily="34" charset="-122"/>
                <a:cs typeface="Inter" pitchFamily="34" charset="-120"/>
              </a:rPr>
              <a:t>Verifying the authenticity of the operating system and firmware before startup, preventing malicious software from loading at boot time.</a:t>
            </a:r>
            <a:endParaRPr lang="en-US" sz="1350" dirty="0"/>
          </a:p>
        </p:txBody>
      </p:sp>
      <p:sp>
        <p:nvSpPr>
          <p:cNvPr id="18" name="Text 14"/>
          <p:cNvSpPr/>
          <p:nvPr/>
        </p:nvSpPr>
        <p:spPr>
          <a:xfrm>
            <a:off x="10239018" y="5936813"/>
            <a:ext cx="3587948" cy="282893"/>
          </a:xfrm>
          <a:prstGeom prst="rect">
            <a:avLst/>
          </a:prstGeom>
          <a:noFill/>
          <a:ln/>
        </p:spPr>
        <p:txBody>
          <a:bodyPr wrap="none" lIns="0" tIns="0" rIns="0" bIns="0" rtlCol="0" anchor="t"/>
          <a:lstStyle/>
          <a:p>
            <a:pPr marL="0" indent="0">
              <a:lnSpc>
                <a:spcPts val="2200"/>
              </a:lnSpc>
              <a:buNone/>
            </a:pPr>
            <a:endParaRPr lang="en-US" sz="1350" dirty="0"/>
          </a:p>
        </p:txBody>
      </p:sp>
      <p:sp>
        <p:nvSpPr>
          <p:cNvPr id="19" name="Rectangle 18">
            <a:extLst>
              <a:ext uri="{FF2B5EF4-FFF2-40B4-BE49-F238E27FC236}">
                <a16:creationId xmlns:a16="http://schemas.microsoft.com/office/drawing/2014/main" id="{2242316D-BFD3-E55F-978D-B83183A07761}"/>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What is Data Encryption?">
            <a:extLst>
              <a:ext uri="{FF2B5EF4-FFF2-40B4-BE49-F238E27FC236}">
                <a16:creationId xmlns:a16="http://schemas.microsoft.com/office/drawing/2014/main" id="{446A2082-AAFB-AA44-5F39-1E56D7E1A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39" y="2646596"/>
            <a:ext cx="5044321" cy="28418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pic>
        <p:nvPicPr>
          <p:cNvPr id="3" name="Image 1" descr="preencoded.png"/>
          <p:cNvPicPr>
            <a:picLocks noChangeAspect="1"/>
          </p:cNvPicPr>
          <p:nvPr/>
        </p:nvPicPr>
        <p:blipFill>
          <a:blip r:embed="rId4"/>
          <a:stretch>
            <a:fillRect/>
          </a:stretch>
        </p:blipFill>
        <p:spPr>
          <a:xfrm>
            <a:off x="1653658" y="258365"/>
            <a:ext cx="2067282" cy="2067282"/>
          </a:xfrm>
          <a:prstGeom prst="rect">
            <a:avLst/>
          </a:prstGeom>
        </p:spPr>
      </p:pic>
      <p:sp>
        <p:nvSpPr>
          <p:cNvPr id="4" name="Text 0"/>
          <p:cNvSpPr/>
          <p:nvPr/>
        </p:nvSpPr>
        <p:spPr>
          <a:xfrm>
            <a:off x="723543" y="3154085"/>
            <a:ext cx="9000411" cy="646033"/>
          </a:xfrm>
          <a:prstGeom prst="rect">
            <a:avLst/>
          </a:prstGeom>
          <a:noFill/>
          <a:ln/>
        </p:spPr>
        <p:txBody>
          <a:bodyPr wrap="none" lIns="0" tIns="0" rIns="0" bIns="0" rtlCol="0" anchor="t"/>
          <a:lstStyle/>
          <a:p>
            <a:pPr marL="0" indent="0">
              <a:lnSpc>
                <a:spcPts val="5050"/>
              </a:lnSpc>
              <a:buNone/>
            </a:pPr>
            <a:r>
              <a:rPr lang="en-US" sz="4050" dirty="0">
                <a:solidFill>
                  <a:srgbClr val="EFD5FA"/>
                </a:solidFill>
                <a:latin typeface="Instrument Sans" pitchFamily="34" charset="0"/>
                <a:ea typeface="Instrument Sans" pitchFamily="34" charset="-122"/>
                <a:cs typeface="Instrument Sans" pitchFamily="34" charset="-120"/>
              </a:rPr>
              <a:t>Future Trends and Recommendations</a:t>
            </a:r>
            <a:endParaRPr lang="en-US" sz="4050" dirty="0"/>
          </a:p>
        </p:txBody>
      </p:sp>
      <p:sp>
        <p:nvSpPr>
          <p:cNvPr id="5" name="Shape 1"/>
          <p:cNvSpPr/>
          <p:nvPr/>
        </p:nvSpPr>
        <p:spPr>
          <a:xfrm>
            <a:off x="723543" y="4342686"/>
            <a:ext cx="465058" cy="465058"/>
          </a:xfrm>
          <a:prstGeom prst="roundRect">
            <a:avLst>
              <a:gd name="adj" fmla="val 6668"/>
            </a:avLst>
          </a:prstGeom>
          <a:solidFill>
            <a:srgbClr val="434348"/>
          </a:solidFill>
          <a:ln/>
        </p:spPr>
      </p:sp>
      <p:sp>
        <p:nvSpPr>
          <p:cNvPr id="6" name="Text 2"/>
          <p:cNvSpPr/>
          <p:nvPr/>
        </p:nvSpPr>
        <p:spPr>
          <a:xfrm>
            <a:off x="895707" y="4420195"/>
            <a:ext cx="120610" cy="310039"/>
          </a:xfrm>
          <a:prstGeom prst="rect">
            <a:avLst/>
          </a:prstGeom>
          <a:noFill/>
          <a:ln/>
        </p:spPr>
        <p:txBody>
          <a:bodyPr wrap="none" lIns="0" tIns="0" rIns="0" bIns="0" rtlCol="0" anchor="t"/>
          <a:lstStyle/>
          <a:p>
            <a:pPr marL="0" indent="0" algn="ctr">
              <a:lnSpc>
                <a:spcPts val="2400"/>
              </a:lnSpc>
              <a:buNone/>
            </a:pPr>
            <a:r>
              <a:rPr lang="en-US" sz="2400" dirty="0">
                <a:solidFill>
                  <a:srgbClr val="C7CDD6"/>
                </a:solidFill>
                <a:latin typeface="Instrument Sans" pitchFamily="34" charset="0"/>
                <a:ea typeface="Instrument Sans" pitchFamily="34" charset="-122"/>
                <a:cs typeface="Instrument Sans" pitchFamily="34" charset="-120"/>
              </a:rPr>
              <a:t>1</a:t>
            </a:r>
            <a:endParaRPr lang="en-US" sz="2400" dirty="0"/>
          </a:p>
        </p:txBody>
      </p:sp>
      <p:sp>
        <p:nvSpPr>
          <p:cNvPr id="7" name="Text 3"/>
          <p:cNvSpPr/>
          <p:nvPr/>
        </p:nvSpPr>
        <p:spPr>
          <a:xfrm>
            <a:off x="1395293" y="4342686"/>
            <a:ext cx="2584013" cy="322898"/>
          </a:xfrm>
          <a:prstGeom prst="rect">
            <a:avLst/>
          </a:prstGeom>
          <a:noFill/>
          <a:ln/>
        </p:spPr>
        <p:txBody>
          <a:bodyPr wrap="none" lIns="0" tIns="0" rIns="0" bIns="0" rtlCol="0" anchor="t"/>
          <a:lstStyle/>
          <a:p>
            <a:pPr marL="0" indent="0">
              <a:lnSpc>
                <a:spcPts val="2500"/>
              </a:lnSpc>
              <a:buNone/>
            </a:pPr>
            <a:r>
              <a:rPr lang="en-US" sz="2000" dirty="0">
                <a:solidFill>
                  <a:srgbClr val="C7CDD6"/>
                </a:solidFill>
                <a:latin typeface="Instrument Sans" pitchFamily="34" charset="0"/>
                <a:ea typeface="Instrument Sans" pitchFamily="34" charset="-122"/>
                <a:cs typeface="Instrument Sans" pitchFamily="34" charset="-120"/>
              </a:rPr>
              <a:t>AI-Driven Security</a:t>
            </a:r>
            <a:endParaRPr lang="en-US" sz="2000" dirty="0"/>
          </a:p>
        </p:txBody>
      </p:sp>
      <p:sp>
        <p:nvSpPr>
          <p:cNvPr id="8" name="Text 4"/>
          <p:cNvSpPr/>
          <p:nvPr/>
        </p:nvSpPr>
        <p:spPr>
          <a:xfrm>
            <a:off x="1395293" y="4789527"/>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C7CDD6"/>
                </a:solidFill>
                <a:latin typeface="Inter" pitchFamily="34" charset="0"/>
                <a:ea typeface="Inter" pitchFamily="34" charset="-122"/>
                <a:cs typeface="Inter" pitchFamily="34" charset="-120"/>
              </a:rPr>
              <a:t>Leveraging artificial intelligence (AI) to automate security tasks, detect threats, and respond to incidents in real time.</a:t>
            </a:r>
            <a:endParaRPr lang="en-US" sz="1600" dirty="0"/>
          </a:p>
        </p:txBody>
      </p:sp>
      <p:sp>
        <p:nvSpPr>
          <p:cNvPr id="9" name="Shape 5"/>
          <p:cNvSpPr/>
          <p:nvPr/>
        </p:nvSpPr>
        <p:spPr>
          <a:xfrm>
            <a:off x="7418546" y="4342686"/>
            <a:ext cx="465058" cy="465058"/>
          </a:xfrm>
          <a:prstGeom prst="roundRect">
            <a:avLst>
              <a:gd name="adj" fmla="val 6668"/>
            </a:avLst>
          </a:prstGeom>
          <a:solidFill>
            <a:srgbClr val="434348"/>
          </a:solidFill>
          <a:ln/>
        </p:spPr>
      </p:sp>
      <p:sp>
        <p:nvSpPr>
          <p:cNvPr id="10" name="Text 6"/>
          <p:cNvSpPr/>
          <p:nvPr/>
        </p:nvSpPr>
        <p:spPr>
          <a:xfrm>
            <a:off x="7565588" y="4420195"/>
            <a:ext cx="170855" cy="310039"/>
          </a:xfrm>
          <a:prstGeom prst="rect">
            <a:avLst/>
          </a:prstGeom>
          <a:noFill/>
          <a:ln/>
        </p:spPr>
        <p:txBody>
          <a:bodyPr wrap="none" lIns="0" tIns="0" rIns="0" bIns="0" rtlCol="0" anchor="t"/>
          <a:lstStyle/>
          <a:p>
            <a:pPr marL="0" indent="0" algn="ctr">
              <a:lnSpc>
                <a:spcPts val="2400"/>
              </a:lnSpc>
              <a:buNone/>
            </a:pPr>
            <a:r>
              <a:rPr lang="en-US" sz="2400" dirty="0">
                <a:solidFill>
                  <a:srgbClr val="C7CDD6"/>
                </a:solidFill>
                <a:latin typeface="Instrument Sans" pitchFamily="34" charset="0"/>
                <a:ea typeface="Instrument Sans" pitchFamily="34" charset="-122"/>
                <a:cs typeface="Instrument Sans" pitchFamily="34" charset="-120"/>
              </a:rPr>
              <a:t>2</a:t>
            </a:r>
            <a:endParaRPr lang="en-US" sz="2400" dirty="0"/>
          </a:p>
        </p:txBody>
      </p:sp>
      <p:sp>
        <p:nvSpPr>
          <p:cNvPr id="11" name="Text 7"/>
          <p:cNvSpPr/>
          <p:nvPr/>
        </p:nvSpPr>
        <p:spPr>
          <a:xfrm>
            <a:off x="8090297" y="4342686"/>
            <a:ext cx="2584013" cy="322898"/>
          </a:xfrm>
          <a:prstGeom prst="rect">
            <a:avLst/>
          </a:prstGeom>
          <a:noFill/>
          <a:ln/>
        </p:spPr>
        <p:txBody>
          <a:bodyPr wrap="none" lIns="0" tIns="0" rIns="0" bIns="0" rtlCol="0" anchor="t"/>
          <a:lstStyle/>
          <a:p>
            <a:pPr marL="0" indent="0">
              <a:lnSpc>
                <a:spcPts val="2500"/>
              </a:lnSpc>
              <a:buNone/>
            </a:pPr>
            <a:r>
              <a:rPr lang="en-US" sz="2000" dirty="0">
                <a:solidFill>
                  <a:srgbClr val="C7CDD6"/>
                </a:solidFill>
                <a:latin typeface="Instrument Sans" pitchFamily="34" charset="0"/>
                <a:ea typeface="Instrument Sans" pitchFamily="34" charset="-122"/>
                <a:cs typeface="Instrument Sans" pitchFamily="34" charset="-120"/>
              </a:rPr>
              <a:t>Edge Security</a:t>
            </a:r>
            <a:endParaRPr lang="en-US" sz="2000" dirty="0"/>
          </a:p>
        </p:txBody>
      </p:sp>
      <p:sp>
        <p:nvSpPr>
          <p:cNvPr id="12" name="Text 8"/>
          <p:cNvSpPr/>
          <p:nvPr/>
        </p:nvSpPr>
        <p:spPr>
          <a:xfrm>
            <a:off x="8090297" y="4789527"/>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C7CDD6"/>
                </a:solidFill>
                <a:latin typeface="Inter" pitchFamily="34" charset="0"/>
                <a:ea typeface="Inter" pitchFamily="34" charset="-122"/>
                <a:cs typeface="Inter" pitchFamily="34" charset="-120"/>
              </a:rPr>
              <a:t>Implementing security measures at the edge of the network, closer to IoT devices, to improve performance and reduce latency.</a:t>
            </a:r>
            <a:endParaRPr lang="en-US" sz="1600" dirty="0"/>
          </a:p>
        </p:txBody>
      </p:sp>
      <p:sp>
        <p:nvSpPr>
          <p:cNvPr id="13" name="Shape 9"/>
          <p:cNvSpPr/>
          <p:nvPr/>
        </p:nvSpPr>
        <p:spPr>
          <a:xfrm>
            <a:off x="723543" y="6220658"/>
            <a:ext cx="465058" cy="465058"/>
          </a:xfrm>
          <a:prstGeom prst="roundRect">
            <a:avLst>
              <a:gd name="adj" fmla="val 6668"/>
            </a:avLst>
          </a:prstGeom>
          <a:solidFill>
            <a:srgbClr val="434348"/>
          </a:solidFill>
          <a:ln/>
        </p:spPr>
      </p:sp>
      <p:sp>
        <p:nvSpPr>
          <p:cNvPr id="14" name="Text 10"/>
          <p:cNvSpPr/>
          <p:nvPr/>
        </p:nvSpPr>
        <p:spPr>
          <a:xfrm>
            <a:off x="866537" y="6298168"/>
            <a:ext cx="178951" cy="310039"/>
          </a:xfrm>
          <a:prstGeom prst="rect">
            <a:avLst/>
          </a:prstGeom>
          <a:noFill/>
          <a:ln/>
        </p:spPr>
        <p:txBody>
          <a:bodyPr wrap="none" lIns="0" tIns="0" rIns="0" bIns="0" rtlCol="0" anchor="t"/>
          <a:lstStyle/>
          <a:p>
            <a:pPr marL="0" indent="0" algn="ctr">
              <a:lnSpc>
                <a:spcPts val="2400"/>
              </a:lnSpc>
              <a:buNone/>
            </a:pPr>
            <a:r>
              <a:rPr lang="en-US" sz="2400" dirty="0">
                <a:solidFill>
                  <a:srgbClr val="C7CDD6"/>
                </a:solidFill>
                <a:latin typeface="Instrument Sans" pitchFamily="34" charset="0"/>
                <a:ea typeface="Instrument Sans" pitchFamily="34" charset="-122"/>
                <a:cs typeface="Instrument Sans" pitchFamily="34" charset="-120"/>
              </a:rPr>
              <a:t>3</a:t>
            </a:r>
            <a:endParaRPr lang="en-US" sz="2400" dirty="0"/>
          </a:p>
        </p:txBody>
      </p:sp>
      <p:sp>
        <p:nvSpPr>
          <p:cNvPr id="15" name="Text 11"/>
          <p:cNvSpPr/>
          <p:nvPr/>
        </p:nvSpPr>
        <p:spPr>
          <a:xfrm>
            <a:off x="1395293" y="6220658"/>
            <a:ext cx="2769989" cy="322898"/>
          </a:xfrm>
          <a:prstGeom prst="rect">
            <a:avLst/>
          </a:prstGeom>
          <a:noFill/>
          <a:ln/>
        </p:spPr>
        <p:txBody>
          <a:bodyPr wrap="none" lIns="0" tIns="0" rIns="0" bIns="0" rtlCol="0" anchor="t"/>
          <a:lstStyle/>
          <a:p>
            <a:pPr marL="0" indent="0">
              <a:lnSpc>
                <a:spcPts val="2500"/>
              </a:lnSpc>
              <a:buNone/>
            </a:pPr>
            <a:r>
              <a:rPr lang="en-US" sz="2000" dirty="0">
                <a:solidFill>
                  <a:srgbClr val="C7CDD6"/>
                </a:solidFill>
                <a:latin typeface="Instrument Sans" pitchFamily="34" charset="0"/>
                <a:ea typeface="Instrument Sans" pitchFamily="34" charset="-122"/>
                <a:cs typeface="Instrument Sans" pitchFamily="34" charset="-120"/>
              </a:rPr>
              <a:t>Blockchain Technology</a:t>
            </a:r>
            <a:endParaRPr lang="en-US" sz="2000" dirty="0"/>
          </a:p>
        </p:txBody>
      </p:sp>
      <p:sp>
        <p:nvSpPr>
          <p:cNvPr id="16" name="Text 12"/>
          <p:cNvSpPr/>
          <p:nvPr/>
        </p:nvSpPr>
        <p:spPr>
          <a:xfrm>
            <a:off x="1395293" y="6667500"/>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C7CDD6"/>
                </a:solidFill>
                <a:latin typeface="Inter" pitchFamily="34" charset="0"/>
                <a:ea typeface="Inter" pitchFamily="34" charset="-122"/>
                <a:cs typeface="Inter" pitchFamily="34" charset="-120"/>
              </a:rPr>
              <a:t>Utilizing blockchain for secure data storage and authentication, enhancing transparency and immutability.</a:t>
            </a:r>
            <a:endParaRPr lang="en-US" sz="1600" dirty="0"/>
          </a:p>
        </p:txBody>
      </p:sp>
      <p:sp>
        <p:nvSpPr>
          <p:cNvPr id="17" name="Shape 13"/>
          <p:cNvSpPr/>
          <p:nvPr/>
        </p:nvSpPr>
        <p:spPr>
          <a:xfrm>
            <a:off x="7418546" y="6220658"/>
            <a:ext cx="465058" cy="465058"/>
          </a:xfrm>
          <a:prstGeom prst="roundRect">
            <a:avLst>
              <a:gd name="adj" fmla="val 6668"/>
            </a:avLst>
          </a:prstGeom>
          <a:solidFill>
            <a:srgbClr val="434348"/>
          </a:solidFill>
          <a:ln/>
        </p:spPr>
      </p:sp>
      <p:sp>
        <p:nvSpPr>
          <p:cNvPr id="18" name="Text 14"/>
          <p:cNvSpPr/>
          <p:nvPr/>
        </p:nvSpPr>
        <p:spPr>
          <a:xfrm>
            <a:off x="7556897" y="6298168"/>
            <a:ext cx="188238" cy="310039"/>
          </a:xfrm>
          <a:prstGeom prst="rect">
            <a:avLst/>
          </a:prstGeom>
          <a:noFill/>
          <a:ln/>
        </p:spPr>
        <p:txBody>
          <a:bodyPr wrap="none" lIns="0" tIns="0" rIns="0" bIns="0" rtlCol="0" anchor="t"/>
          <a:lstStyle/>
          <a:p>
            <a:pPr marL="0" indent="0" algn="ctr">
              <a:lnSpc>
                <a:spcPts val="2400"/>
              </a:lnSpc>
              <a:buNone/>
            </a:pPr>
            <a:r>
              <a:rPr lang="en-US" sz="2400" dirty="0">
                <a:solidFill>
                  <a:srgbClr val="C7CDD6"/>
                </a:solidFill>
                <a:latin typeface="Instrument Sans" pitchFamily="34" charset="0"/>
                <a:ea typeface="Instrument Sans" pitchFamily="34" charset="-122"/>
                <a:cs typeface="Instrument Sans" pitchFamily="34" charset="-120"/>
              </a:rPr>
              <a:t>4</a:t>
            </a:r>
            <a:endParaRPr lang="en-US" sz="2400" dirty="0"/>
          </a:p>
        </p:txBody>
      </p:sp>
      <p:sp>
        <p:nvSpPr>
          <p:cNvPr id="19" name="Text 15"/>
          <p:cNvSpPr/>
          <p:nvPr/>
        </p:nvSpPr>
        <p:spPr>
          <a:xfrm>
            <a:off x="8090297" y="6220658"/>
            <a:ext cx="2650331" cy="322898"/>
          </a:xfrm>
          <a:prstGeom prst="rect">
            <a:avLst/>
          </a:prstGeom>
          <a:noFill/>
          <a:ln/>
        </p:spPr>
        <p:txBody>
          <a:bodyPr wrap="none" lIns="0" tIns="0" rIns="0" bIns="0" rtlCol="0" anchor="t"/>
          <a:lstStyle/>
          <a:p>
            <a:pPr marL="0" indent="0">
              <a:lnSpc>
                <a:spcPts val="2500"/>
              </a:lnSpc>
              <a:buNone/>
            </a:pPr>
            <a:r>
              <a:rPr lang="en-US" sz="2000" dirty="0">
                <a:solidFill>
                  <a:srgbClr val="C7CDD6"/>
                </a:solidFill>
                <a:latin typeface="Instrument Sans" pitchFamily="34" charset="0"/>
                <a:ea typeface="Instrument Sans" pitchFamily="34" charset="-122"/>
                <a:cs typeface="Instrument Sans" pitchFamily="34" charset="-120"/>
              </a:rPr>
              <a:t>Collaborative Security</a:t>
            </a:r>
            <a:endParaRPr lang="en-US" sz="2000" dirty="0"/>
          </a:p>
        </p:txBody>
      </p:sp>
      <p:sp>
        <p:nvSpPr>
          <p:cNvPr id="20" name="Text 16"/>
          <p:cNvSpPr/>
          <p:nvPr/>
        </p:nvSpPr>
        <p:spPr>
          <a:xfrm>
            <a:off x="8090297" y="6667500"/>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C7CDD6"/>
                </a:solidFill>
                <a:latin typeface="Inter" pitchFamily="34" charset="0"/>
                <a:ea typeface="Inter" pitchFamily="34" charset="-122"/>
                <a:cs typeface="Inter" pitchFamily="34" charset="-120"/>
              </a:rPr>
              <a:t>Promoting collaboration between researchers, security vendors, and governments to share threat intelligence and develop effective security solutions.</a:t>
            </a:r>
            <a:endParaRPr lang="en-US" sz="1600" dirty="0"/>
          </a:p>
        </p:txBody>
      </p:sp>
      <p:sp>
        <p:nvSpPr>
          <p:cNvPr id="21" name="Rectangle 20">
            <a:extLst>
              <a:ext uri="{FF2B5EF4-FFF2-40B4-BE49-F238E27FC236}">
                <a16:creationId xmlns:a16="http://schemas.microsoft.com/office/drawing/2014/main" id="{95B6F611-FAD1-7306-D895-FF31D7091473}"/>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Emerging IOT Trends For 2022-23 | Future Of IOT">
            <a:extLst>
              <a:ext uri="{FF2B5EF4-FFF2-40B4-BE49-F238E27FC236}">
                <a16:creationId xmlns:a16="http://schemas.microsoft.com/office/drawing/2014/main" id="{80D19BA2-4649-FC26-D085-3EEBD1037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612" y="258365"/>
            <a:ext cx="4457700" cy="20656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28109C-DE94-5F29-3B6F-D33AFECA8D5D}"/>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0">
            <a:extLst>
              <a:ext uri="{FF2B5EF4-FFF2-40B4-BE49-F238E27FC236}">
                <a16:creationId xmlns:a16="http://schemas.microsoft.com/office/drawing/2014/main" id="{E79CF602-8D7E-9BDB-5792-14533DD8BA94}"/>
              </a:ext>
            </a:extLst>
          </p:cNvPr>
          <p:cNvSpPr/>
          <p:nvPr/>
        </p:nvSpPr>
        <p:spPr>
          <a:xfrm>
            <a:off x="5067841" y="446811"/>
            <a:ext cx="4494718" cy="1309254"/>
          </a:xfrm>
          <a:prstGeom prst="rect">
            <a:avLst/>
          </a:prstGeom>
          <a:noFill/>
          <a:ln/>
        </p:spPr>
        <p:txBody>
          <a:bodyPr wrap="square" lIns="0" tIns="0" rIns="0" bIns="0" rtlCol="0" anchor="t"/>
          <a:lstStyle/>
          <a:p>
            <a:pPr marL="0" indent="0" algn="ctr">
              <a:lnSpc>
                <a:spcPct val="150000"/>
              </a:lnSpc>
              <a:buNone/>
            </a:pPr>
            <a:r>
              <a:rPr lang="en-US" sz="4800" dirty="0">
                <a:solidFill>
                  <a:srgbClr val="EFD5FA"/>
                </a:solidFill>
                <a:latin typeface="Instrument Sans" pitchFamily="34" charset="0"/>
              </a:rPr>
              <a:t>References</a:t>
            </a:r>
            <a:endParaRPr lang="en-US" sz="4800" dirty="0"/>
          </a:p>
        </p:txBody>
      </p:sp>
      <p:sp>
        <p:nvSpPr>
          <p:cNvPr id="2" name="Shape 1">
            <a:extLst>
              <a:ext uri="{FF2B5EF4-FFF2-40B4-BE49-F238E27FC236}">
                <a16:creationId xmlns:a16="http://schemas.microsoft.com/office/drawing/2014/main" id="{9D5D3D29-A008-C0F9-402E-C93BFB3DB6C8}"/>
              </a:ext>
            </a:extLst>
          </p:cNvPr>
          <p:cNvSpPr/>
          <p:nvPr/>
        </p:nvSpPr>
        <p:spPr>
          <a:xfrm>
            <a:off x="1481375" y="2493103"/>
            <a:ext cx="465058" cy="465058"/>
          </a:xfrm>
          <a:prstGeom prst="roundRect">
            <a:avLst>
              <a:gd name="adj" fmla="val 6668"/>
            </a:avLst>
          </a:prstGeom>
          <a:solidFill>
            <a:srgbClr val="434348"/>
          </a:solidFill>
          <a:ln/>
        </p:spPr>
      </p:sp>
      <p:sp>
        <p:nvSpPr>
          <p:cNvPr id="3" name="Text 2">
            <a:extLst>
              <a:ext uri="{FF2B5EF4-FFF2-40B4-BE49-F238E27FC236}">
                <a16:creationId xmlns:a16="http://schemas.microsoft.com/office/drawing/2014/main" id="{DD5B5562-1B31-807F-3A13-53EB08EBE5BF}"/>
              </a:ext>
            </a:extLst>
          </p:cNvPr>
          <p:cNvSpPr/>
          <p:nvPr/>
        </p:nvSpPr>
        <p:spPr>
          <a:xfrm>
            <a:off x="1632757" y="2601785"/>
            <a:ext cx="120610" cy="310039"/>
          </a:xfrm>
          <a:prstGeom prst="rect">
            <a:avLst/>
          </a:prstGeom>
          <a:noFill/>
          <a:ln/>
        </p:spPr>
        <p:txBody>
          <a:bodyPr wrap="none" lIns="0" tIns="0" rIns="0" bIns="0" rtlCol="0" anchor="t"/>
          <a:lstStyle/>
          <a:p>
            <a:pPr marL="0" indent="0" algn="ctr">
              <a:lnSpc>
                <a:spcPts val="2400"/>
              </a:lnSpc>
              <a:buNone/>
            </a:pPr>
            <a:r>
              <a:rPr lang="en-US" sz="2400" dirty="0">
                <a:solidFill>
                  <a:srgbClr val="C7CDD6"/>
                </a:solidFill>
                <a:latin typeface="Instrument Sans" pitchFamily="34" charset="0"/>
                <a:ea typeface="Instrument Sans" pitchFamily="34" charset="-122"/>
                <a:cs typeface="Instrument Sans" pitchFamily="34" charset="-120"/>
              </a:rPr>
              <a:t>1</a:t>
            </a:r>
            <a:endParaRPr lang="en-US" sz="2400" dirty="0"/>
          </a:p>
        </p:txBody>
      </p:sp>
      <p:sp>
        <p:nvSpPr>
          <p:cNvPr id="4" name="Text 3">
            <a:extLst>
              <a:ext uri="{FF2B5EF4-FFF2-40B4-BE49-F238E27FC236}">
                <a16:creationId xmlns:a16="http://schemas.microsoft.com/office/drawing/2014/main" id="{323C78E6-ADF2-8A7C-B64F-BBBFD70427AF}"/>
              </a:ext>
            </a:extLst>
          </p:cNvPr>
          <p:cNvSpPr/>
          <p:nvPr/>
        </p:nvSpPr>
        <p:spPr>
          <a:xfrm>
            <a:off x="2153125" y="2555449"/>
            <a:ext cx="5879048" cy="387548"/>
          </a:xfrm>
          <a:prstGeom prst="rect">
            <a:avLst/>
          </a:prstGeom>
          <a:noFill/>
          <a:ln/>
        </p:spPr>
        <p:txBody>
          <a:bodyPr wrap="none" lIns="0" tIns="0" rIns="0" bIns="0" rtlCol="0" anchor="t"/>
          <a:lstStyle/>
          <a:p>
            <a:pPr marL="0" indent="0">
              <a:lnSpc>
                <a:spcPts val="2500"/>
              </a:lnSpc>
              <a:buNone/>
            </a:pPr>
            <a:r>
              <a:rPr lang="en-US" sz="2000" dirty="0">
                <a:solidFill>
                  <a:srgbClr val="A6ABB3"/>
                </a:solidFill>
                <a:latin typeface="Instrument Sans" pitchFamily="34" charset="0"/>
                <a:ea typeface="Instrument Sans" pitchFamily="34" charset="-122"/>
                <a:cs typeface="Instrument Sans" pitchFamily="34" charset="-120"/>
                <a:hlinkClick r:id="rId3">
                  <a:extLst>
                    <a:ext uri="{A12FA001-AC4F-418D-AE19-62706E023703}">
                      <ahyp:hlinkClr xmlns:ahyp="http://schemas.microsoft.com/office/drawing/2018/hyperlinkcolor" val="tx"/>
                    </a:ext>
                  </a:extLst>
                </a:hlinkClick>
              </a:rPr>
              <a:t>https://www.infosecurity-magazine.com/</a:t>
            </a:r>
            <a:endParaRPr lang="en-US" sz="2000" dirty="0">
              <a:solidFill>
                <a:srgbClr val="A6ABB3"/>
              </a:solidFill>
            </a:endParaRPr>
          </a:p>
        </p:txBody>
      </p:sp>
      <p:sp>
        <p:nvSpPr>
          <p:cNvPr id="5" name="Shape 1">
            <a:extLst>
              <a:ext uri="{FF2B5EF4-FFF2-40B4-BE49-F238E27FC236}">
                <a16:creationId xmlns:a16="http://schemas.microsoft.com/office/drawing/2014/main" id="{35721806-BCC5-8C69-C631-FA48CC1D934D}"/>
              </a:ext>
            </a:extLst>
          </p:cNvPr>
          <p:cNvSpPr/>
          <p:nvPr/>
        </p:nvSpPr>
        <p:spPr>
          <a:xfrm>
            <a:off x="1481375" y="3501425"/>
            <a:ext cx="465058" cy="465058"/>
          </a:xfrm>
          <a:prstGeom prst="roundRect">
            <a:avLst>
              <a:gd name="adj" fmla="val 6668"/>
            </a:avLst>
          </a:prstGeom>
          <a:solidFill>
            <a:srgbClr val="434348"/>
          </a:solidFill>
          <a:ln/>
        </p:spPr>
      </p:sp>
      <p:sp>
        <p:nvSpPr>
          <p:cNvPr id="7" name="Text 2">
            <a:extLst>
              <a:ext uri="{FF2B5EF4-FFF2-40B4-BE49-F238E27FC236}">
                <a16:creationId xmlns:a16="http://schemas.microsoft.com/office/drawing/2014/main" id="{AA5498EA-E02F-C9E5-B98C-2508B35DBB80}"/>
              </a:ext>
            </a:extLst>
          </p:cNvPr>
          <p:cNvSpPr/>
          <p:nvPr/>
        </p:nvSpPr>
        <p:spPr>
          <a:xfrm>
            <a:off x="1632757" y="3610107"/>
            <a:ext cx="120610" cy="310039"/>
          </a:xfrm>
          <a:prstGeom prst="rect">
            <a:avLst/>
          </a:prstGeom>
          <a:noFill/>
          <a:ln/>
        </p:spPr>
        <p:txBody>
          <a:bodyPr wrap="none" lIns="0" tIns="0" rIns="0" bIns="0" rtlCol="0" anchor="t"/>
          <a:lstStyle/>
          <a:p>
            <a:pPr marL="0" indent="0" algn="ctr">
              <a:lnSpc>
                <a:spcPts val="2400"/>
              </a:lnSpc>
              <a:buNone/>
            </a:pPr>
            <a:r>
              <a:rPr lang="en-US" sz="2400" dirty="0">
                <a:solidFill>
                  <a:srgbClr val="C7CDD6"/>
                </a:solidFill>
                <a:latin typeface="Instrument Sans" pitchFamily="34" charset="0"/>
              </a:rPr>
              <a:t>2</a:t>
            </a:r>
            <a:endParaRPr lang="en-US" sz="2400" dirty="0"/>
          </a:p>
        </p:txBody>
      </p:sp>
      <p:sp>
        <p:nvSpPr>
          <p:cNvPr id="9" name="Text 3">
            <a:extLst>
              <a:ext uri="{FF2B5EF4-FFF2-40B4-BE49-F238E27FC236}">
                <a16:creationId xmlns:a16="http://schemas.microsoft.com/office/drawing/2014/main" id="{350C0312-4D92-E606-14FE-D818F1F160F7}"/>
              </a:ext>
            </a:extLst>
          </p:cNvPr>
          <p:cNvSpPr/>
          <p:nvPr/>
        </p:nvSpPr>
        <p:spPr>
          <a:xfrm>
            <a:off x="2153125" y="3563771"/>
            <a:ext cx="5879048" cy="387548"/>
          </a:xfrm>
          <a:prstGeom prst="rect">
            <a:avLst/>
          </a:prstGeom>
          <a:noFill/>
          <a:ln/>
        </p:spPr>
        <p:txBody>
          <a:bodyPr wrap="none" lIns="0" tIns="0" rIns="0" bIns="0" rtlCol="0" anchor="t"/>
          <a:lstStyle/>
          <a:p>
            <a:pPr marL="0" indent="0">
              <a:lnSpc>
                <a:spcPts val="2500"/>
              </a:lnSpc>
              <a:buNone/>
            </a:pPr>
            <a:r>
              <a:rPr lang="en-US" sz="2000" dirty="0">
                <a:solidFill>
                  <a:srgbClr val="A6ABB3"/>
                </a:solidFill>
                <a:latin typeface="Instrument Sans" pitchFamily="34" charset="0"/>
                <a:ea typeface="Instrument Sans" pitchFamily="34" charset="-122"/>
                <a:cs typeface="Instrument Sans" pitchFamily="34" charset="-120"/>
                <a:hlinkClick r:id="rId4">
                  <a:extLst>
                    <a:ext uri="{A12FA001-AC4F-418D-AE19-62706E023703}">
                      <ahyp:hlinkClr xmlns:ahyp="http://schemas.microsoft.com/office/drawing/2018/hyperlinkcolor" val="tx"/>
                    </a:ext>
                  </a:extLst>
                </a:hlinkClick>
              </a:rPr>
              <a:t>https://www.securityweek.com/</a:t>
            </a:r>
            <a:endParaRPr lang="en-US" sz="2000" dirty="0">
              <a:solidFill>
                <a:srgbClr val="A6ABB3"/>
              </a:solidFill>
            </a:endParaRPr>
          </a:p>
        </p:txBody>
      </p:sp>
      <p:sp>
        <p:nvSpPr>
          <p:cNvPr id="10" name="Shape 1">
            <a:extLst>
              <a:ext uri="{FF2B5EF4-FFF2-40B4-BE49-F238E27FC236}">
                <a16:creationId xmlns:a16="http://schemas.microsoft.com/office/drawing/2014/main" id="{6A98F5DF-FD76-11E6-E57E-72F8CFAB7556}"/>
              </a:ext>
            </a:extLst>
          </p:cNvPr>
          <p:cNvSpPr/>
          <p:nvPr/>
        </p:nvSpPr>
        <p:spPr>
          <a:xfrm>
            <a:off x="1481375" y="4567915"/>
            <a:ext cx="465058" cy="465058"/>
          </a:xfrm>
          <a:prstGeom prst="roundRect">
            <a:avLst>
              <a:gd name="adj" fmla="val 6668"/>
            </a:avLst>
          </a:prstGeom>
          <a:solidFill>
            <a:srgbClr val="434348"/>
          </a:solidFill>
          <a:ln/>
        </p:spPr>
      </p:sp>
      <p:sp>
        <p:nvSpPr>
          <p:cNvPr id="11" name="Text 2">
            <a:extLst>
              <a:ext uri="{FF2B5EF4-FFF2-40B4-BE49-F238E27FC236}">
                <a16:creationId xmlns:a16="http://schemas.microsoft.com/office/drawing/2014/main" id="{FB6794ED-DA39-84A2-F9D6-9A5099C782EB}"/>
              </a:ext>
            </a:extLst>
          </p:cNvPr>
          <p:cNvSpPr/>
          <p:nvPr/>
        </p:nvSpPr>
        <p:spPr>
          <a:xfrm>
            <a:off x="1632757" y="4676597"/>
            <a:ext cx="120610" cy="310039"/>
          </a:xfrm>
          <a:prstGeom prst="rect">
            <a:avLst/>
          </a:prstGeom>
          <a:noFill/>
          <a:ln/>
        </p:spPr>
        <p:txBody>
          <a:bodyPr wrap="none" lIns="0" tIns="0" rIns="0" bIns="0" rtlCol="0" anchor="t"/>
          <a:lstStyle/>
          <a:p>
            <a:pPr marL="0" indent="0" algn="ctr">
              <a:lnSpc>
                <a:spcPts val="2400"/>
              </a:lnSpc>
              <a:buNone/>
            </a:pPr>
            <a:r>
              <a:rPr lang="en-US" sz="2400" dirty="0">
                <a:solidFill>
                  <a:srgbClr val="C7CDD6"/>
                </a:solidFill>
                <a:latin typeface="Instrument Sans" pitchFamily="34" charset="0"/>
                <a:ea typeface="Instrument Sans" pitchFamily="34" charset="-122"/>
                <a:cs typeface="Instrument Sans" pitchFamily="34" charset="-120"/>
              </a:rPr>
              <a:t>3</a:t>
            </a:r>
            <a:endParaRPr lang="en-US" sz="2400" dirty="0"/>
          </a:p>
        </p:txBody>
      </p:sp>
      <p:sp>
        <p:nvSpPr>
          <p:cNvPr id="12" name="Text 3">
            <a:extLst>
              <a:ext uri="{FF2B5EF4-FFF2-40B4-BE49-F238E27FC236}">
                <a16:creationId xmlns:a16="http://schemas.microsoft.com/office/drawing/2014/main" id="{8B1542E1-676E-41A5-7AA7-5B605969CFDE}"/>
              </a:ext>
            </a:extLst>
          </p:cNvPr>
          <p:cNvSpPr/>
          <p:nvPr/>
        </p:nvSpPr>
        <p:spPr>
          <a:xfrm>
            <a:off x="2153125" y="4630261"/>
            <a:ext cx="5879048" cy="387548"/>
          </a:xfrm>
          <a:prstGeom prst="rect">
            <a:avLst/>
          </a:prstGeom>
          <a:noFill/>
          <a:ln/>
        </p:spPr>
        <p:txBody>
          <a:bodyPr wrap="none" lIns="0" tIns="0" rIns="0" bIns="0" rtlCol="0" anchor="t"/>
          <a:lstStyle/>
          <a:p>
            <a:pPr marL="0" indent="0">
              <a:lnSpc>
                <a:spcPts val="2500"/>
              </a:lnSpc>
              <a:buNone/>
            </a:pPr>
            <a:r>
              <a:rPr lang="en-US" sz="2000" dirty="0">
                <a:solidFill>
                  <a:srgbClr val="A6ABB3"/>
                </a:solidFill>
                <a:latin typeface="Instrument Sans" pitchFamily="34" charset="0"/>
                <a:ea typeface="Instrument Sans" pitchFamily="34" charset="-122"/>
                <a:cs typeface="Instrument Sans" pitchFamily="34" charset="-120"/>
                <a:hlinkClick r:id="rId5">
                  <a:extLst>
                    <a:ext uri="{A12FA001-AC4F-418D-AE19-62706E023703}">
                      <ahyp:hlinkClr xmlns:ahyp="http://schemas.microsoft.com/office/drawing/2018/hyperlinkcolor" val="tx"/>
                    </a:ext>
                  </a:extLst>
                </a:hlinkClick>
              </a:rPr>
              <a:t>https://images.google.com/</a:t>
            </a:r>
            <a:endParaRPr lang="en-US" sz="2000" dirty="0">
              <a:solidFill>
                <a:srgbClr val="A6ABB3"/>
              </a:solidFill>
            </a:endParaRPr>
          </a:p>
        </p:txBody>
      </p:sp>
      <p:sp>
        <p:nvSpPr>
          <p:cNvPr id="13" name="Shape 1">
            <a:extLst>
              <a:ext uri="{FF2B5EF4-FFF2-40B4-BE49-F238E27FC236}">
                <a16:creationId xmlns:a16="http://schemas.microsoft.com/office/drawing/2014/main" id="{E974A902-5C03-9599-6CBF-AB25EA79954B}"/>
              </a:ext>
            </a:extLst>
          </p:cNvPr>
          <p:cNvSpPr/>
          <p:nvPr/>
        </p:nvSpPr>
        <p:spPr>
          <a:xfrm>
            <a:off x="1481375" y="5634405"/>
            <a:ext cx="465058" cy="465058"/>
          </a:xfrm>
          <a:prstGeom prst="roundRect">
            <a:avLst>
              <a:gd name="adj" fmla="val 6668"/>
            </a:avLst>
          </a:prstGeom>
          <a:solidFill>
            <a:srgbClr val="434348"/>
          </a:solidFill>
          <a:ln/>
        </p:spPr>
      </p:sp>
      <p:sp>
        <p:nvSpPr>
          <p:cNvPr id="14" name="Text 2">
            <a:extLst>
              <a:ext uri="{FF2B5EF4-FFF2-40B4-BE49-F238E27FC236}">
                <a16:creationId xmlns:a16="http://schemas.microsoft.com/office/drawing/2014/main" id="{154C8C2A-88D6-49BC-21D6-7ED4D71691FE}"/>
              </a:ext>
            </a:extLst>
          </p:cNvPr>
          <p:cNvSpPr/>
          <p:nvPr/>
        </p:nvSpPr>
        <p:spPr>
          <a:xfrm>
            <a:off x="1632757" y="5743087"/>
            <a:ext cx="120610" cy="310039"/>
          </a:xfrm>
          <a:prstGeom prst="rect">
            <a:avLst/>
          </a:prstGeom>
          <a:noFill/>
          <a:ln/>
        </p:spPr>
        <p:txBody>
          <a:bodyPr wrap="none" lIns="0" tIns="0" rIns="0" bIns="0" rtlCol="0" anchor="t"/>
          <a:lstStyle/>
          <a:p>
            <a:pPr marL="0" indent="0" algn="ctr">
              <a:lnSpc>
                <a:spcPts val="2400"/>
              </a:lnSpc>
              <a:buNone/>
            </a:pPr>
            <a:r>
              <a:rPr lang="en-US" sz="2400" dirty="0">
                <a:solidFill>
                  <a:srgbClr val="C7CDD6"/>
                </a:solidFill>
                <a:latin typeface="Instrument Sans" pitchFamily="34" charset="0"/>
                <a:ea typeface="Instrument Sans" pitchFamily="34" charset="-122"/>
                <a:cs typeface="Instrument Sans" pitchFamily="34" charset="-120"/>
              </a:rPr>
              <a:t>4</a:t>
            </a:r>
            <a:endParaRPr lang="en-US" sz="2400" dirty="0"/>
          </a:p>
        </p:txBody>
      </p:sp>
      <p:sp>
        <p:nvSpPr>
          <p:cNvPr id="15" name="Text 3">
            <a:extLst>
              <a:ext uri="{FF2B5EF4-FFF2-40B4-BE49-F238E27FC236}">
                <a16:creationId xmlns:a16="http://schemas.microsoft.com/office/drawing/2014/main" id="{D3BC4CBD-F20C-27A1-E1EB-C6B0028CEBB6}"/>
              </a:ext>
            </a:extLst>
          </p:cNvPr>
          <p:cNvSpPr/>
          <p:nvPr/>
        </p:nvSpPr>
        <p:spPr>
          <a:xfrm>
            <a:off x="2153125" y="5696751"/>
            <a:ext cx="5879048" cy="387548"/>
          </a:xfrm>
          <a:prstGeom prst="rect">
            <a:avLst/>
          </a:prstGeom>
          <a:noFill/>
          <a:ln/>
        </p:spPr>
        <p:txBody>
          <a:bodyPr wrap="none" lIns="0" tIns="0" rIns="0" bIns="0" rtlCol="0" anchor="t"/>
          <a:lstStyle/>
          <a:p>
            <a:pPr marL="0" indent="0">
              <a:lnSpc>
                <a:spcPts val="2500"/>
              </a:lnSpc>
              <a:buNone/>
            </a:pPr>
            <a:r>
              <a:rPr lang="en-US" sz="2000" u="sng" dirty="0">
                <a:solidFill>
                  <a:srgbClr val="A6ABB3"/>
                </a:solidFill>
                <a:latin typeface="Instrument Sans" pitchFamily="34" charset="0"/>
                <a:ea typeface="Instrument Sans" pitchFamily="34" charset="-122"/>
                <a:cs typeface="Instrument Sans" pitchFamily="34" charset="-120"/>
                <a:hlinkClick r:id="rId6">
                  <a:extLst>
                    <a:ext uri="{A12FA001-AC4F-418D-AE19-62706E023703}">
                      <ahyp:hlinkClr xmlns:ahyp="http://schemas.microsoft.com/office/drawing/2018/hyperlinkcolor" val="tx"/>
                    </a:ext>
                  </a:extLst>
                </a:hlinkClick>
              </a:rPr>
              <a:t>https://iot-analytics.com/</a:t>
            </a:r>
            <a:endParaRPr lang="en-US" sz="2000" u="sng" dirty="0">
              <a:solidFill>
                <a:srgbClr val="A6ABB3"/>
              </a:solidFill>
            </a:endParaRPr>
          </a:p>
        </p:txBody>
      </p:sp>
      <p:sp>
        <p:nvSpPr>
          <p:cNvPr id="16" name="Shape 1">
            <a:extLst>
              <a:ext uri="{FF2B5EF4-FFF2-40B4-BE49-F238E27FC236}">
                <a16:creationId xmlns:a16="http://schemas.microsoft.com/office/drawing/2014/main" id="{2A3C4EEC-2880-5CB8-1ECE-D83090B1BEFA}"/>
              </a:ext>
            </a:extLst>
          </p:cNvPr>
          <p:cNvSpPr/>
          <p:nvPr/>
        </p:nvSpPr>
        <p:spPr>
          <a:xfrm>
            <a:off x="1481375" y="6607376"/>
            <a:ext cx="465058" cy="465058"/>
          </a:xfrm>
          <a:prstGeom prst="roundRect">
            <a:avLst>
              <a:gd name="adj" fmla="val 6668"/>
            </a:avLst>
          </a:prstGeom>
          <a:solidFill>
            <a:srgbClr val="434348"/>
          </a:solidFill>
          <a:ln/>
        </p:spPr>
      </p:sp>
      <p:sp>
        <p:nvSpPr>
          <p:cNvPr id="17" name="Text 2">
            <a:extLst>
              <a:ext uri="{FF2B5EF4-FFF2-40B4-BE49-F238E27FC236}">
                <a16:creationId xmlns:a16="http://schemas.microsoft.com/office/drawing/2014/main" id="{25EABF8E-3D8E-02B9-18C6-D8ABF640EFD2}"/>
              </a:ext>
            </a:extLst>
          </p:cNvPr>
          <p:cNvSpPr/>
          <p:nvPr/>
        </p:nvSpPr>
        <p:spPr>
          <a:xfrm>
            <a:off x="1632757" y="6716058"/>
            <a:ext cx="120610" cy="310039"/>
          </a:xfrm>
          <a:prstGeom prst="rect">
            <a:avLst/>
          </a:prstGeom>
          <a:noFill/>
          <a:ln/>
        </p:spPr>
        <p:txBody>
          <a:bodyPr wrap="none" lIns="0" tIns="0" rIns="0" bIns="0" rtlCol="0" anchor="t"/>
          <a:lstStyle/>
          <a:p>
            <a:pPr marL="0" indent="0" algn="ctr">
              <a:lnSpc>
                <a:spcPts val="2400"/>
              </a:lnSpc>
              <a:buNone/>
            </a:pPr>
            <a:r>
              <a:rPr lang="en-US" sz="2400" dirty="0">
                <a:solidFill>
                  <a:srgbClr val="C7CDD6"/>
                </a:solidFill>
                <a:latin typeface="Instrument Sans" pitchFamily="34" charset="0"/>
                <a:ea typeface="Instrument Sans" pitchFamily="34" charset="-122"/>
                <a:cs typeface="Instrument Sans" pitchFamily="34" charset="-120"/>
              </a:rPr>
              <a:t>5</a:t>
            </a:r>
            <a:endParaRPr lang="en-US" sz="2400" dirty="0"/>
          </a:p>
        </p:txBody>
      </p:sp>
      <p:sp>
        <p:nvSpPr>
          <p:cNvPr id="18" name="Text 3">
            <a:extLst>
              <a:ext uri="{FF2B5EF4-FFF2-40B4-BE49-F238E27FC236}">
                <a16:creationId xmlns:a16="http://schemas.microsoft.com/office/drawing/2014/main" id="{705DFAA5-597B-F7B3-98A4-6D8EA2285CD9}"/>
              </a:ext>
            </a:extLst>
          </p:cNvPr>
          <p:cNvSpPr/>
          <p:nvPr/>
        </p:nvSpPr>
        <p:spPr>
          <a:xfrm>
            <a:off x="2153125" y="6669722"/>
            <a:ext cx="5879048" cy="387548"/>
          </a:xfrm>
          <a:prstGeom prst="rect">
            <a:avLst/>
          </a:prstGeom>
          <a:noFill/>
          <a:ln/>
        </p:spPr>
        <p:txBody>
          <a:bodyPr wrap="none" lIns="0" tIns="0" rIns="0" bIns="0" rtlCol="0" anchor="t"/>
          <a:lstStyle/>
          <a:p>
            <a:pPr marL="0" indent="0">
              <a:lnSpc>
                <a:spcPts val="2500"/>
              </a:lnSpc>
              <a:buNone/>
            </a:pPr>
            <a:r>
              <a:rPr lang="en-US" sz="2000" u="sng" dirty="0">
                <a:solidFill>
                  <a:srgbClr val="A6ABB3"/>
                </a:solidFill>
                <a:latin typeface="Instrument Sans" pitchFamily="34" charset="0"/>
                <a:ea typeface="Instrument Sans" pitchFamily="34" charset="-122"/>
                <a:cs typeface="Instrument Sans" pitchFamily="34" charset="-120"/>
                <a:hlinkClick r:id="rId7">
                  <a:extLst>
                    <a:ext uri="{A12FA001-AC4F-418D-AE19-62706E023703}">
                      <ahyp:hlinkClr xmlns:ahyp="http://schemas.microsoft.com/office/drawing/2018/hyperlinkcolor" val="tx"/>
                    </a:ext>
                  </a:extLst>
                </a:hlinkClick>
              </a:rPr>
              <a:t>https://iottechnews.com/</a:t>
            </a:r>
            <a:endParaRPr lang="en-US" sz="2000" u="sng" dirty="0">
              <a:solidFill>
                <a:srgbClr val="A6ABB3"/>
              </a:solidFill>
            </a:endParaRPr>
          </a:p>
        </p:txBody>
      </p:sp>
    </p:spTree>
    <p:extLst>
      <p:ext uri="{BB962C8B-B14F-4D97-AF65-F5344CB8AC3E}">
        <p14:creationId xmlns:p14="http://schemas.microsoft.com/office/powerpoint/2010/main" val="451053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28109C-DE94-5F29-3B6F-D33AFECA8D5D}"/>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0">
            <a:extLst>
              <a:ext uri="{FF2B5EF4-FFF2-40B4-BE49-F238E27FC236}">
                <a16:creationId xmlns:a16="http://schemas.microsoft.com/office/drawing/2014/main" id="{E79CF602-8D7E-9BDB-5792-14533DD8BA94}"/>
              </a:ext>
            </a:extLst>
          </p:cNvPr>
          <p:cNvSpPr/>
          <p:nvPr/>
        </p:nvSpPr>
        <p:spPr>
          <a:xfrm>
            <a:off x="2274310" y="2504210"/>
            <a:ext cx="10081779" cy="1974384"/>
          </a:xfrm>
          <a:prstGeom prst="rect">
            <a:avLst/>
          </a:prstGeom>
          <a:noFill/>
          <a:ln/>
        </p:spPr>
        <p:txBody>
          <a:bodyPr wrap="square" lIns="0" tIns="0" rIns="0" bIns="0" rtlCol="0" anchor="t"/>
          <a:lstStyle/>
          <a:p>
            <a:pPr marL="0" indent="0" algn="ctr">
              <a:lnSpc>
                <a:spcPct val="150000"/>
              </a:lnSpc>
              <a:buNone/>
            </a:pPr>
            <a:r>
              <a:rPr lang="en-US" sz="8800" dirty="0">
                <a:solidFill>
                  <a:srgbClr val="EFD5FA"/>
                </a:solidFill>
                <a:latin typeface="Instrument Sans" pitchFamily="34" charset="0"/>
                <a:ea typeface="Instrument Sans" pitchFamily="34" charset="-122"/>
                <a:cs typeface="Instrument Sans" pitchFamily="34" charset="-120"/>
              </a:rPr>
              <a:t>Thank you!!!</a:t>
            </a:r>
            <a:endParaRPr lang="en-US" sz="8800" dirty="0"/>
          </a:p>
        </p:txBody>
      </p:sp>
    </p:spTree>
    <p:extLst>
      <p:ext uri="{BB962C8B-B14F-4D97-AF65-F5344CB8AC3E}">
        <p14:creationId xmlns:p14="http://schemas.microsoft.com/office/powerpoint/2010/main" val="3489094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34845" y="0"/>
            <a:ext cx="5995555" cy="8229600"/>
          </a:xfrm>
          <a:prstGeom prst="rect">
            <a:avLst/>
          </a:prstGeom>
        </p:spPr>
      </p:pic>
      <p:sp>
        <p:nvSpPr>
          <p:cNvPr id="4" name="Text 0"/>
          <p:cNvSpPr/>
          <p:nvPr/>
        </p:nvSpPr>
        <p:spPr>
          <a:xfrm>
            <a:off x="678924" y="449646"/>
            <a:ext cx="7556421" cy="1202510"/>
          </a:xfrm>
          <a:prstGeom prst="rect">
            <a:avLst/>
          </a:prstGeom>
          <a:noFill/>
          <a:ln/>
        </p:spPr>
        <p:txBody>
          <a:bodyPr wrap="square" lIns="0" tIns="0" rIns="0" bIns="0" rtlCol="0" anchor="t"/>
          <a:lstStyle/>
          <a:p>
            <a:pPr marL="0" indent="0">
              <a:lnSpc>
                <a:spcPts val="7700"/>
              </a:lnSpc>
              <a:buNone/>
            </a:pPr>
            <a:r>
              <a:rPr lang="en-US" sz="6150" dirty="0">
                <a:solidFill>
                  <a:srgbClr val="EFD5FA"/>
                </a:solidFill>
                <a:latin typeface="Instrument Sans" pitchFamily="34" charset="0"/>
                <a:ea typeface="Instrument Sans" pitchFamily="34" charset="-122"/>
                <a:cs typeface="Instrument Sans" pitchFamily="34" charset="-120"/>
              </a:rPr>
              <a:t>Introduction to IoT</a:t>
            </a:r>
            <a:endParaRPr lang="en-US" sz="6150" dirty="0"/>
          </a:p>
        </p:txBody>
      </p:sp>
      <p:sp>
        <p:nvSpPr>
          <p:cNvPr id="5" name="Text 1"/>
          <p:cNvSpPr/>
          <p:nvPr/>
        </p:nvSpPr>
        <p:spPr>
          <a:xfrm>
            <a:off x="949652" y="2426757"/>
            <a:ext cx="7285693" cy="4161079"/>
          </a:xfrm>
          <a:prstGeom prst="rect">
            <a:avLst/>
          </a:prstGeom>
          <a:noFill/>
          <a:ln/>
        </p:spPr>
        <p:txBody>
          <a:bodyPr wrap="square" lIns="0" tIns="0" rIns="0" bIns="0" rtlCol="0" anchor="t"/>
          <a:lstStyle/>
          <a:p>
            <a:pPr marL="0" indent="0">
              <a:lnSpc>
                <a:spcPct val="150000"/>
              </a:lnSpc>
              <a:buNone/>
            </a:pPr>
            <a:r>
              <a:rPr lang="en-US" dirty="0">
                <a:solidFill>
                  <a:srgbClr val="C7CDD6"/>
                </a:solidFill>
                <a:latin typeface="Inter" pitchFamily="34" charset="0"/>
                <a:ea typeface="Inter" pitchFamily="34" charset="-122"/>
                <a:cs typeface="Inter" pitchFamily="34" charset="-120"/>
              </a:rPr>
              <a:t>IoT (Internet of Things): A global network of physical devices embedded with sensors, software, and connectivity.</a:t>
            </a:r>
          </a:p>
          <a:p>
            <a:pPr marL="0" indent="0">
              <a:lnSpc>
                <a:spcPct val="150000"/>
              </a:lnSpc>
              <a:buNone/>
            </a:pPr>
            <a:endParaRPr lang="en-US" dirty="0">
              <a:solidFill>
                <a:srgbClr val="C7CDD6"/>
              </a:solidFill>
              <a:latin typeface="Inter" pitchFamily="34" charset="0"/>
              <a:ea typeface="Inter" pitchFamily="34" charset="-122"/>
              <a:cs typeface="Inter" pitchFamily="34" charset="-120"/>
            </a:endParaRPr>
          </a:p>
          <a:p>
            <a:pPr marL="0" indent="0">
              <a:lnSpc>
                <a:spcPct val="150000"/>
              </a:lnSpc>
              <a:buNone/>
            </a:pPr>
            <a:r>
              <a:rPr lang="en-US" dirty="0">
                <a:solidFill>
                  <a:srgbClr val="C7CDD6"/>
                </a:solidFill>
                <a:latin typeface="Inter" pitchFamily="34" charset="0"/>
                <a:ea typeface="Inter" pitchFamily="34" charset="-122"/>
                <a:cs typeface="Inter" pitchFamily="34" charset="-120"/>
              </a:rPr>
              <a:t>Rapid Growth: Increasing connectivity across homes, cities, industries, and healthcare.</a:t>
            </a:r>
          </a:p>
          <a:p>
            <a:pPr marL="0" indent="0">
              <a:lnSpc>
                <a:spcPct val="150000"/>
              </a:lnSpc>
              <a:buNone/>
            </a:pPr>
            <a:endParaRPr lang="en-US" dirty="0">
              <a:solidFill>
                <a:srgbClr val="C7CDD6"/>
              </a:solidFill>
              <a:latin typeface="Inter" pitchFamily="34" charset="0"/>
              <a:ea typeface="Inter" pitchFamily="34" charset="-122"/>
              <a:cs typeface="Inter" pitchFamily="34" charset="-120"/>
            </a:endParaRPr>
          </a:p>
          <a:p>
            <a:pPr marL="0" indent="0">
              <a:lnSpc>
                <a:spcPct val="150000"/>
              </a:lnSpc>
              <a:buNone/>
            </a:pPr>
            <a:r>
              <a:rPr lang="en-US" dirty="0">
                <a:solidFill>
                  <a:srgbClr val="C7CDD6"/>
                </a:solidFill>
                <a:latin typeface="Inter" pitchFamily="34" charset="0"/>
                <a:ea typeface="Inter" pitchFamily="34" charset="-122"/>
                <a:cs typeface="Inter" pitchFamily="34" charset="-120"/>
              </a:rPr>
              <a:t>Real-life Examples: Smart homes (Amazon Alexa, Google Home), connected cars, wearable health devices, and industrial automation.</a:t>
            </a:r>
            <a:endParaRPr lang="en-US" dirty="0"/>
          </a:p>
        </p:txBody>
      </p:sp>
      <p:pic>
        <p:nvPicPr>
          <p:cNvPr id="1026" name="Picture 2" descr="What are IoT Devices? Real-World Examples and Capabilities">
            <a:extLst>
              <a:ext uri="{FF2B5EF4-FFF2-40B4-BE49-F238E27FC236}">
                <a16:creationId xmlns:a16="http://schemas.microsoft.com/office/drawing/2014/main" id="{FA390FAC-1024-6F12-910B-8F4FC2EF1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8555" y="4821382"/>
            <a:ext cx="5468134" cy="30715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0 Best Examples of IoT applications (2019)">
            <a:extLst>
              <a:ext uri="{FF2B5EF4-FFF2-40B4-BE49-F238E27FC236}">
                <a16:creationId xmlns:a16="http://schemas.microsoft.com/office/drawing/2014/main" id="{5AA61EE7-ADC4-7463-C6DB-CA9ECE313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8555" y="975362"/>
            <a:ext cx="5468134" cy="294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62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280190" y="1244084"/>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EFD5FA"/>
                </a:solidFill>
                <a:latin typeface="Instrument Sans" pitchFamily="34" charset="0"/>
                <a:ea typeface="Instrument Sans" pitchFamily="34" charset="-122"/>
                <a:cs typeface="Instrument Sans" pitchFamily="34" charset="-120"/>
              </a:rPr>
              <a:t>Introduction to Cyber Security in the IoT Era</a:t>
            </a:r>
            <a:endParaRPr lang="en-US" sz="6150" dirty="0"/>
          </a:p>
        </p:txBody>
      </p:sp>
      <p:sp>
        <p:nvSpPr>
          <p:cNvPr id="5" name="Text 1"/>
          <p:cNvSpPr/>
          <p:nvPr/>
        </p:nvSpPr>
        <p:spPr>
          <a:xfrm>
            <a:off x="6280190" y="4518898"/>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The Internet of Things (IoT) has revolutionized our world, connecting everyday devices and creating a vast network of interconnected systems. But this connectivity also brings new cyber security challenges, demanding a proactive approach to protect sensitive data and maintain system integrity.</a:t>
            </a:r>
            <a:endParaRPr lang="en-US" sz="1750" dirty="0"/>
          </a:p>
        </p:txBody>
      </p:sp>
      <p:sp>
        <p:nvSpPr>
          <p:cNvPr id="9" name="Rectangle 8">
            <a:extLst>
              <a:ext uri="{FF2B5EF4-FFF2-40B4-BE49-F238E27FC236}">
                <a16:creationId xmlns:a16="http://schemas.microsoft.com/office/drawing/2014/main" id="{9FE71D04-6D24-5796-41DB-CA740EBA6739}"/>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ecurity in IoT Cyber World | Cloud &amp; Cyber Security | CITIC TELECOM CPC">
            <a:extLst>
              <a:ext uri="{FF2B5EF4-FFF2-40B4-BE49-F238E27FC236}">
                <a16:creationId xmlns:a16="http://schemas.microsoft.com/office/drawing/2014/main" id="{599590B1-BCE8-8E22-84C4-6DDCDBB610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055" y="4799262"/>
            <a:ext cx="4802289" cy="27023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docomm | Cyber Security">
            <a:extLst>
              <a:ext uri="{FF2B5EF4-FFF2-40B4-BE49-F238E27FC236}">
                <a16:creationId xmlns:a16="http://schemas.microsoft.com/office/drawing/2014/main" id="{9224D9AC-6E49-C764-AE87-F74779C0C9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054" y="1008351"/>
            <a:ext cx="4802289" cy="24219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338"/>
          </a:xfrm>
          <a:prstGeom prst="rect">
            <a:avLst/>
          </a:prstGeom>
        </p:spPr>
      </p:pic>
      <p:pic>
        <p:nvPicPr>
          <p:cNvPr id="3" name="Image 1" descr="preencoded.png"/>
          <p:cNvPicPr>
            <a:picLocks noChangeAspect="1"/>
          </p:cNvPicPr>
          <p:nvPr/>
        </p:nvPicPr>
        <p:blipFill>
          <a:blip r:embed="rId4"/>
          <a:stretch>
            <a:fillRect/>
          </a:stretch>
        </p:blipFill>
        <p:spPr>
          <a:xfrm>
            <a:off x="9388256" y="471726"/>
            <a:ext cx="4997887" cy="3331964"/>
          </a:xfrm>
          <a:prstGeom prst="rect">
            <a:avLst/>
          </a:prstGeom>
        </p:spPr>
      </p:pic>
      <p:sp>
        <p:nvSpPr>
          <p:cNvPr id="4" name="Text 0"/>
          <p:cNvSpPr/>
          <p:nvPr/>
        </p:nvSpPr>
        <p:spPr>
          <a:xfrm>
            <a:off x="683895" y="537329"/>
            <a:ext cx="7776210" cy="1221105"/>
          </a:xfrm>
          <a:prstGeom prst="rect">
            <a:avLst/>
          </a:prstGeom>
          <a:noFill/>
          <a:ln/>
        </p:spPr>
        <p:txBody>
          <a:bodyPr wrap="square" lIns="0" tIns="0" rIns="0" bIns="0" rtlCol="0" anchor="t"/>
          <a:lstStyle/>
          <a:p>
            <a:pPr marL="0" indent="0">
              <a:lnSpc>
                <a:spcPts val="4800"/>
              </a:lnSpc>
              <a:buNone/>
            </a:pPr>
            <a:r>
              <a:rPr lang="en-US" sz="3800" dirty="0">
                <a:solidFill>
                  <a:srgbClr val="EFD5FA"/>
                </a:solidFill>
                <a:latin typeface="Instrument Sans" pitchFamily="34" charset="0"/>
                <a:ea typeface="Instrument Sans" pitchFamily="34" charset="-122"/>
                <a:cs typeface="Instrument Sans" pitchFamily="34" charset="-120"/>
              </a:rPr>
              <a:t>The Rise of the Internet of Things (IoT)</a:t>
            </a:r>
            <a:endParaRPr lang="en-US" sz="3800" dirty="0"/>
          </a:p>
        </p:txBody>
      </p:sp>
      <p:sp>
        <p:nvSpPr>
          <p:cNvPr id="5" name="Shape 1"/>
          <p:cNvSpPr/>
          <p:nvPr/>
        </p:nvSpPr>
        <p:spPr>
          <a:xfrm>
            <a:off x="965478" y="2051447"/>
            <a:ext cx="22860" cy="5643563"/>
          </a:xfrm>
          <a:prstGeom prst="roundRect">
            <a:avLst>
              <a:gd name="adj" fmla="val 128220"/>
            </a:avLst>
          </a:prstGeom>
          <a:solidFill>
            <a:srgbClr val="5C5C61"/>
          </a:solidFill>
          <a:ln/>
        </p:spPr>
      </p:sp>
      <p:sp>
        <p:nvSpPr>
          <p:cNvPr id="6" name="Shape 2"/>
          <p:cNvSpPr/>
          <p:nvPr/>
        </p:nvSpPr>
        <p:spPr>
          <a:xfrm>
            <a:off x="1173837" y="2479596"/>
            <a:ext cx="683895" cy="22860"/>
          </a:xfrm>
          <a:prstGeom prst="roundRect">
            <a:avLst>
              <a:gd name="adj" fmla="val 128220"/>
            </a:avLst>
          </a:prstGeom>
          <a:solidFill>
            <a:srgbClr val="5C5C61"/>
          </a:solidFill>
          <a:ln/>
        </p:spPr>
      </p:sp>
      <p:sp>
        <p:nvSpPr>
          <p:cNvPr id="7" name="Shape 3"/>
          <p:cNvSpPr/>
          <p:nvPr/>
        </p:nvSpPr>
        <p:spPr>
          <a:xfrm>
            <a:off x="757118" y="2271236"/>
            <a:ext cx="439579" cy="439579"/>
          </a:xfrm>
          <a:prstGeom prst="roundRect">
            <a:avLst>
              <a:gd name="adj" fmla="val 6668"/>
            </a:avLst>
          </a:prstGeom>
          <a:solidFill>
            <a:srgbClr val="434348"/>
          </a:solidFill>
          <a:ln/>
        </p:spPr>
      </p:sp>
      <p:sp>
        <p:nvSpPr>
          <p:cNvPr id="8" name="Text 4"/>
          <p:cNvSpPr/>
          <p:nvPr/>
        </p:nvSpPr>
        <p:spPr>
          <a:xfrm>
            <a:off x="919877" y="2344460"/>
            <a:ext cx="114062" cy="293132"/>
          </a:xfrm>
          <a:prstGeom prst="rect">
            <a:avLst/>
          </a:prstGeom>
          <a:noFill/>
          <a:ln/>
        </p:spPr>
        <p:txBody>
          <a:bodyPr wrap="none" lIns="0" tIns="0" rIns="0" bIns="0" rtlCol="0" anchor="t"/>
          <a:lstStyle/>
          <a:p>
            <a:pPr marL="0" indent="0" algn="ctr">
              <a:lnSpc>
                <a:spcPts val="2300"/>
              </a:lnSpc>
              <a:buNone/>
            </a:pPr>
            <a:r>
              <a:rPr lang="en-US" sz="2300" dirty="0">
                <a:solidFill>
                  <a:srgbClr val="C7CDD6"/>
                </a:solidFill>
                <a:latin typeface="Instrument Sans" pitchFamily="34" charset="0"/>
                <a:ea typeface="Instrument Sans" pitchFamily="34" charset="-122"/>
                <a:cs typeface="Instrument Sans" pitchFamily="34" charset="-120"/>
              </a:rPr>
              <a:t>1</a:t>
            </a:r>
            <a:endParaRPr lang="en-US" sz="2300" dirty="0"/>
          </a:p>
        </p:txBody>
      </p:sp>
      <p:sp>
        <p:nvSpPr>
          <p:cNvPr id="9" name="Text 5"/>
          <p:cNvSpPr/>
          <p:nvPr/>
        </p:nvSpPr>
        <p:spPr>
          <a:xfrm>
            <a:off x="2051566" y="2246828"/>
            <a:ext cx="2743081" cy="305395"/>
          </a:xfrm>
          <a:prstGeom prst="rect">
            <a:avLst/>
          </a:prstGeom>
          <a:noFill/>
          <a:ln/>
        </p:spPr>
        <p:txBody>
          <a:bodyPr wrap="none" lIns="0" tIns="0" rIns="0" bIns="0" rtlCol="0" anchor="t"/>
          <a:lstStyle/>
          <a:p>
            <a:pPr marL="0" indent="0" algn="l">
              <a:lnSpc>
                <a:spcPts val="2400"/>
              </a:lnSpc>
              <a:buNone/>
            </a:pPr>
            <a:r>
              <a:rPr lang="en-US" sz="1900" dirty="0">
                <a:solidFill>
                  <a:srgbClr val="C7CDD6"/>
                </a:solidFill>
                <a:latin typeface="Instrument Sans" pitchFamily="34" charset="0"/>
                <a:ea typeface="Instrument Sans" pitchFamily="34" charset="-122"/>
                <a:cs typeface="Instrument Sans" pitchFamily="34" charset="-120"/>
              </a:rPr>
              <a:t>Ubiquitous Connectivity</a:t>
            </a:r>
            <a:endParaRPr lang="en-US" sz="1900" dirty="0"/>
          </a:p>
        </p:txBody>
      </p:sp>
      <p:sp>
        <p:nvSpPr>
          <p:cNvPr id="10" name="Text 6"/>
          <p:cNvSpPr/>
          <p:nvPr/>
        </p:nvSpPr>
        <p:spPr>
          <a:xfrm>
            <a:off x="2051566" y="2669381"/>
            <a:ext cx="6408539" cy="937617"/>
          </a:xfrm>
          <a:prstGeom prst="rect">
            <a:avLst/>
          </a:prstGeom>
          <a:noFill/>
          <a:ln/>
        </p:spPr>
        <p:txBody>
          <a:bodyPr wrap="square" lIns="0" tIns="0" rIns="0" bIns="0" rtlCol="0" anchor="t"/>
          <a:lstStyle/>
          <a:p>
            <a:pPr marL="0" indent="0" algn="l">
              <a:lnSpc>
                <a:spcPts val="2450"/>
              </a:lnSpc>
              <a:buNone/>
            </a:pPr>
            <a:r>
              <a:rPr lang="en-US" sz="1500" dirty="0">
                <a:solidFill>
                  <a:srgbClr val="C7CDD6"/>
                </a:solidFill>
                <a:latin typeface="Inter" pitchFamily="34" charset="0"/>
                <a:ea typeface="Inter" pitchFamily="34" charset="-122"/>
                <a:cs typeface="Inter" pitchFamily="34" charset="-120"/>
              </a:rPr>
              <a:t>Everyday devices like appliances, cars, and even wearable tech are now equipped with internet capabilities, creating a seamless flow of data and communication.</a:t>
            </a:r>
            <a:endParaRPr lang="en-US" sz="1500" dirty="0"/>
          </a:p>
        </p:txBody>
      </p:sp>
      <p:sp>
        <p:nvSpPr>
          <p:cNvPr id="11" name="Shape 7"/>
          <p:cNvSpPr/>
          <p:nvPr/>
        </p:nvSpPr>
        <p:spPr>
          <a:xfrm>
            <a:off x="1173837" y="4425910"/>
            <a:ext cx="683895" cy="22860"/>
          </a:xfrm>
          <a:prstGeom prst="roundRect">
            <a:avLst>
              <a:gd name="adj" fmla="val 128220"/>
            </a:avLst>
          </a:prstGeom>
          <a:solidFill>
            <a:srgbClr val="5C5C61"/>
          </a:solidFill>
          <a:ln/>
        </p:spPr>
      </p:sp>
      <p:sp>
        <p:nvSpPr>
          <p:cNvPr id="12" name="Shape 8"/>
          <p:cNvSpPr/>
          <p:nvPr/>
        </p:nvSpPr>
        <p:spPr>
          <a:xfrm>
            <a:off x="757118" y="4217551"/>
            <a:ext cx="439579" cy="439579"/>
          </a:xfrm>
          <a:prstGeom prst="roundRect">
            <a:avLst>
              <a:gd name="adj" fmla="val 6668"/>
            </a:avLst>
          </a:prstGeom>
          <a:solidFill>
            <a:srgbClr val="434348"/>
          </a:solidFill>
          <a:ln/>
        </p:spPr>
      </p:sp>
      <p:sp>
        <p:nvSpPr>
          <p:cNvPr id="13" name="Text 9"/>
          <p:cNvSpPr/>
          <p:nvPr/>
        </p:nvSpPr>
        <p:spPr>
          <a:xfrm>
            <a:off x="896064" y="4290774"/>
            <a:ext cx="161568" cy="293132"/>
          </a:xfrm>
          <a:prstGeom prst="rect">
            <a:avLst/>
          </a:prstGeom>
          <a:noFill/>
          <a:ln/>
        </p:spPr>
        <p:txBody>
          <a:bodyPr wrap="none" lIns="0" tIns="0" rIns="0" bIns="0" rtlCol="0" anchor="t"/>
          <a:lstStyle/>
          <a:p>
            <a:pPr marL="0" indent="0" algn="ctr">
              <a:lnSpc>
                <a:spcPts val="2300"/>
              </a:lnSpc>
              <a:buNone/>
            </a:pPr>
            <a:r>
              <a:rPr lang="en-US" sz="2300" dirty="0">
                <a:solidFill>
                  <a:srgbClr val="C7CDD6"/>
                </a:solidFill>
                <a:latin typeface="Instrument Sans" pitchFamily="34" charset="0"/>
                <a:ea typeface="Instrument Sans" pitchFamily="34" charset="-122"/>
                <a:cs typeface="Instrument Sans" pitchFamily="34" charset="-120"/>
              </a:rPr>
              <a:t>2</a:t>
            </a:r>
            <a:endParaRPr lang="en-US" sz="2300" dirty="0"/>
          </a:p>
        </p:txBody>
      </p:sp>
      <p:sp>
        <p:nvSpPr>
          <p:cNvPr id="14" name="Text 10"/>
          <p:cNvSpPr/>
          <p:nvPr/>
        </p:nvSpPr>
        <p:spPr>
          <a:xfrm>
            <a:off x="2051566" y="4193143"/>
            <a:ext cx="2442567" cy="305395"/>
          </a:xfrm>
          <a:prstGeom prst="rect">
            <a:avLst/>
          </a:prstGeom>
          <a:noFill/>
          <a:ln/>
        </p:spPr>
        <p:txBody>
          <a:bodyPr wrap="none" lIns="0" tIns="0" rIns="0" bIns="0" rtlCol="0" anchor="t"/>
          <a:lstStyle/>
          <a:p>
            <a:pPr marL="0" indent="0" algn="l">
              <a:lnSpc>
                <a:spcPts val="2400"/>
              </a:lnSpc>
              <a:buNone/>
            </a:pPr>
            <a:r>
              <a:rPr lang="en-US" sz="1900" dirty="0">
                <a:solidFill>
                  <a:srgbClr val="C7CDD6"/>
                </a:solidFill>
                <a:latin typeface="Instrument Sans" pitchFamily="34" charset="0"/>
                <a:ea typeface="Instrument Sans" pitchFamily="34" charset="-122"/>
                <a:cs typeface="Instrument Sans" pitchFamily="34" charset="-120"/>
              </a:rPr>
              <a:t>Data-Driven Insights</a:t>
            </a:r>
            <a:endParaRPr lang="en-US" sz="1900" dirty="0"/>
          </a:p>
        </p:txBody>
      </p:sp>
      <p:sp>
        <p:nvSpPr>
          <p:cNvPr id="15" name="Text 11"/>
          <p:cNvSpPr/>
          <p:nvPr/>
        </p:nvSpPr>
        <p:spPr>
          <a:xfrm>
            <a:off x="2051566" y="4615696"/>
            <a:ext cx="6408539" cy="937617"/>
          </a:xfrm>
          <a:prstGeom prst="rect">
            <a:avLst/>
          </a:prstGeom>
          <a:noFill/>
          <a:ln/>
        </p:spPr>
        <p:txBody>
          <a:bodyPr wrap="square" lIns="0" tIns="0" rIns="0" bIns="0" rtlCol="0" anchor="t"/>
          <a:lstStyle/>
          <a:p>
            <a:pPr marL="0" indent="0" algn="l">
              <a:lnSpc>
                <a:spcPts val="2450"/>
              </a:lnSpc>
              <a:buNone/>
            </a:pPr>
            <a:r>
              <a:rPr lang="en-US" sz="1500" dirty="0">
                <a:solidFill>
                  <a:srgbClr val="C7CDD6"/>
                </a:solidFill>
                <a:latin typeface="Inter" pitchFamily="34" charset="0"/>
                <a:ea typeface="Inter" pitchFamily="34" charset="-122"/>
                <a:cs typeface="Inter" pitchFamily="34" charset="-120"/>
              </a:rPr>
              <a:t>Vast amounts of data generated by IoT devices provide valuable insights for businesses and individuals, enabling data-driven decision-making and optimization.</a:t>
            </a:r>
            <a:endParaRPr lang="en-US" sz="1500" dirty="0"/>
          </a:p>
        </p:txBody>
      </p:sp>
      <p:sp>
        <p:nvSpPr>
          <p:cNvPr id="16" name="Shape 12"/>
          <p:cNvSpPr/>
          <p:nvPr/>
        </p:nvSpPr>
        <p:spPr>
          <a:xfrm>
            <a:off x="1173837" y="6372225"/>
            <a:ext cx="683895" cy="22860"/>
          </a:xfrm>
          <a:prstGeom prst="roundRect">
            <a:avLst>
              <a:gd name="adj" fmla="val 128220"/>
            </a:avLst>
          </a:prstGeom>
          <a:solidFill>
            <a:srgbClr val="5C5C61"/>
          </a:solidFill>
          <a:ln/>
        </p:spPr>
      </p:sp>
      <p:sp>
        <p:nvSpPr>
          <p:cNvPr id="17" name="Shape 13"/>
          <p:cNvSpPr/>
          <p:nvPr/>
        </p:nvSpPr>
        <p:spPr>
          <a:xfrm>
            <a:off x="757118" y="6163866"/>
            <a:ext cx="439579" cy="439579"/>
          </a:xfrm>
          <a:prstGeom prst="roundRect">
            <a:avLst>
              <a:gd name="adj" fmla="val 6668"/>
            </a:avLst>
          </a:prstGeom>
          <a:solidFill>
            <a:srgbClr val="434348"/>
          </a:solidFill>
          <a:ln/>
        </p:spPr>
      </p:sp>
      <p:sp>
        <p:nvSpPr>
          <p:cNvPr id="18" name="Text 14"/>
          <p:cNvSpPr/>
          <p:nvPr/>
        </p:nvSpPr>
        <p:spPr>
          <a:xfrm>
            <a:off x="892373" y="6237089"/>
            <a:ext cx="169069" cy="293132"/>
          </a:xfrm>
          <a:prstGeom prst="rect">
            <a:avLst/>
          </a:prstGeom>
          <a:noFill/>
          <a:ln/>
        </p:spPr>
        <p:txBody>
          <a:bodyPr wrap="none" lIns="0" tIns="0" rIns="0" bIns="0" rtlCol="0" anchor="t"/>
          <a:lstStyle/>
          <a:p>
            <a:pPr marL="0" indent="0" algn="ctr">
              <a:lnSpc>
                <a:spcPts val="2300"/>
              </a:lnSpc>
              <a:buNone/>
            </a:pPr>
            <a:r>
              <a:rPr lang="en-US" sz="2300" dirty="0">
                <a:solidFill>
                  <a:srgbClr val="C7CDD6"/>
                </a:solidFill>
                <a:latin typeface="Instrument Sans" pitchFamily="34" charset="0"/>
                <a:ea typeface="Instrument Sans" pitchFamily="34" charset="-122"/>
                <a:cs typeface="Instrument Sans" pitchFamily="34" charset="-120"/>
              </a:rPr>
              <a:t>3</a:t>
            </a:r>
            <a:endParaRPr lang="en-US" sz="2300" dirty="0"/>
          </a:p>
        </p:txBody>
      </p:sp>
      <p:sp>
        <p:nvSpPr>
          <p:cNvPr id="19" name="Text 15"/>
          <p:cNvSpPr/>
          <p:nvPr/>
        </p:nvSpPr>
        <p:spPr>
          <a:xfrm>
            <a:off x="2051566" y="6139458"/>
            <a:ext cx="3285292" cy="305395"/>
          </a:xfrm>
          <a:prstGeom prst="rect">
            <a:avLst/>
          </a:prstGeom>
          <a:noFill/>
          <a:ln/>
        </p:spPr>
        <p:txBody>
          <a:bodyPr wrap="none" lIns="0" tIns="0" rIns="0" bIns="0" rtlCol="0" anchor="t"/>
          <a:lstStyle/>
          <a:p>
            <a:pPr marL="0" indent="0" algn="l">
              <a:lnSpc>
                <a:spcPts val="2400"/>
              </a:lnSpc>
              <a:buNone/>
            </a:pPr>
            <a:r>
              <a:rPr lang="en-US" sz="1900" dirty="0">
                <a:solidFill>
                  <a:srgbClr val="C7CDD6"/>
                </a:solidFill>
                <a:latin typeface="Instrument Sans" pitchFamily="34" charset="0"/>
                <a:ea typeface="Instrument Sans" pitchFamily="34" charset="-122"/>
                <a:cs typeface="Instrument Sans" pitchFamily="34" charset="-120"/>
              </a:rPr>
              <a:t>Smart Cities and Automation</a:t>
            </a:r>
            <a:endParaRPr lang="en-US" sz="1900" dirty="0"/>
          </a:p>
        </p:txBody>
      </p:sp>
      <p:sp>
        <p:nvSpPr>
          <p:cNvPr id="20" name="Text 16"/>
          <p:cNvSpPr/>
          <p:nvPr/>
        </p:nvSpPr>
        <p:spPr>
          <a:xfrm>
            <a:off x="2051566" y="6562011"/>
            <a:ext cx="6408539" cy="937617"/>
          </a:xfrm>
          <a:prstGeom prst="rect">
            <a:avLst/>
          </a:prstGeom>
          <a:noFill/>
          <a:ln/>
        </p:spPr>
        <p:txBody>
          <a:bodyPr wrap="square" lIns="0" tIns="0" rIns="0" bIns="0" rtlCol="0" anchor="t"/>
          <a:lstStyle/>
          <a:p>
            <a:pPr marL="0" indent="0" algn="l">
              <a:lnSpc>
                <a:spcPts val="2450"/>
              </a:lnSpc>
              <a:buNone/>
            </a:pPr>
            <a:r>
              <a:rPr lang="en-US" sz="1500" dirty="0">
                <a:solidFill>
                  <a:srgbClr val="C7CDD6"/>
                </a:solidFill>
                <a:latin typeface="Inter" pitchFamily="34" charset="0"/>
                <a:ea typeface="Inter" pitchFamily="34" charset="-122"/>
                <a:cs typeface="Inter" pitchFamily="34" charset="-120"/>
              </a:rPr>
              <a:t>IoT technologies are transforming urban environments, powering smart city initiatives and automating processes for improved efficiency and sustainability.</a:t>
            </a:r>
            <a:endParaRPr lang="en-US" sz="1500" dirty="0"/>
          </a:p>
        </p:txBody>
      </p:sp>
      <p:pic>
        <p:nvPicPr>
          <p:cNvPr id="5122" name="Picture 2" descr="The Rise of IoT Data Exchanges - Interconnections - The Equinix Blog">
            <a:extLst>
              <a:ext uri="{FF2B5EF4-FFF2-40B4-BE49-F238E27FC236}">
                <a16:creationId xmlns:a16="http://schemas.microsoft.com/office/drawing/2014/main" id="{0D322658-D9EB-8159-C235-30972D406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8256" y="4425910"/>
            <a:ext cx="4997887" cy="3266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69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0"/>
          <p:cNvSpPr/>
          <p:nvPr/>
        </p:nvSpPr>
        <p:spPr>
          <a:xfrm>
            <a:off x="683894" y="537329"/>
            <a:ext cx="8688705" cy="1221105"/>
          </a:xfrm>
          <a:prstGeom prst="rect">
            <a:avLst/>
          </a:prstGeom>
          <a:noFill/>
          <a:ln/>
        </p:spPr>
        <p:txBody>
          <a:bodyPr wrap="square" lIns="0" tIns="0" rIns="0" bIns="0" rtlCol="0" anchor="t"/>
          <a:lstStyle/>
          <a:p>
            <a:pPr marL="0" indent="0">
              <a:lnSpc>
                <a:spcPts val="4800"/>
              </a:lnSpc>
              <a:buNone/>
            </a:pPr>
            <a:r>
              <a:rPr lang="en-US" sz="3800" dirty="0">
                <a:solidFill>
                  <a:srgbClr val="EFD5FA"/>
                </a:solidFill>
                <a:latin typeface="Instrument Sans" pitchFamily="34" charset="0"/>
                <a:ea typeface="Instrument Sans" pitchFamily="34" charset="-122"/>
                <a:cs typeface="Instrument Sans" pitchFamily="34" charset="-120"/>
              </a:rPr>
              <a:t>The Rise of the Internet of Things (IoT)</a:t>
            </a:r>
            <a:endParaRPr lang="en-US" sz="3800" dirty="0"/>
          </a:p>
        </p:txBody>
      </p:sp>
      <p:pic>
        <p:nvPicPr>
          <p:cNvPr id="4098" name="Picture 2" descr="The enterprise IoT market by technology 2023-2030">
            <a:extLst>
              <a:ext uri="{FF2B5EF4-FFF2-40B4-BE49-F238E27FC236}">
                <a16:creationId xmlns:a16="http://schemas.microsoft.com/office/drawing/2014/main" id="{5B9A6C52-428A-BB20-417E-5AD29629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94" y="1715278"/>
            <a:ext cx="9141789" cy="479904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2732C14B-40E4-D359-9371-63B970B929AD}"/>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6">
            <a:extLst>
              <a:ext uri="{FF2B5EF4-FFF2-40B4-BE49-F238E27FC236}">
                <a16:creationId xmlns:a16="http://schemas.microsoft.com/office/drawing/2014/main" id="{1F9C8122-C5E1-1363-DAB9-8C086D251B03}"/>
              </a:ext>
            </a:extLst>
          </p:cNvPr>
          <p:cNvSpPr/>
          <p:nvPr/>
        </p:nvSpPr>
        <p:spPr>
          <a:xfrm>
            <a:off x="10442864" y="1715278"/>
            <a:ext cx="3935876" cy="4799043"/>
          </a:xfrm>
          <a:prstGeom prst="rect">
            <a:avLst/>
          </a:prstGeom>
          <a:noFill/>
          <a:ln/>
        </p:spPr>
        <p:txBody>
          <a:bodyPr wrap="square" lIns="0" tIns="0" rIns="0" bIns="0" rtlCol="0" anchor="t"/>
          <a:lstStyle/>
          <a:p>
            <a:pPr marL="0" indent="0">
              <a:lnSpc>
                <a:spcPts val="2450"/>
              </a:lnSpc>
              <a:buNone/>
            </a:pPr>
            <a:r>
              <a:rPr lang="en-US" sz="1600" dirty="0">
                <a:solidFill>
                  <a:srgbClr val="C7CDD6"/>
                </a:solidFill>
                <a:latin typeface="Inter" pitchFamily="34" charset="0"/>
                <a:ea typeface="Inter" pitchFamily="34" charset="-122"/>
                <a:cs typeface="Inter" pitchFamily="34" charset="-120"/>
              </a:rPr>
              <a:t>Enterprise IoT market size grew 15% to $269 billion in 2023 year-over-year (YoY). This is lower than the 18% YoY growth in 2022, according to IoT Analytics’ Global IoT Enterprise Spending dashboard—which was updated in June 2024 and includes a look at enterprise IoT spending by region, vertical, and technology, along with a look at 100+ companies. For 2024, IoT Analytics expects growth to slow further to 12%, with the IoT market size expected to reach $301 billion.</a:t>
            </a:r>
          </a:p>
          <a:p>
            <a:pPr marL="0" indent="0">
              <a:lnSpc>
                <a:spcPts val="2450"/>
              </a:lnSpc>
              <a:buNone/>
            </a:pPr>
            <a:endParaRPr lang="en-US" sz="1600" dirty="0">
              <a:solidFill>
                <a:srgbClr val="C7CDD6"/>
              </a:solidFill>
              <a:latin typeface="Inter" pitchFamily="34" charset="0"/>
              <a:ea typeface="Inter" pitchFamily="34" charset="-122"/>
              <a:cs typeface="Inter" pitchFamily="34" charset="-120"/>
            </a:endParaRPr>
          </a:p>
        </p:txBody>
      </p:sp>
      <p:sp>
        <p:nvSpPr>
          <p:cNvPr id="29" name="Text 6">
            <a:extLst>
              <a:ext uri="{FF2B5EF4-FFF2-40B4-BE49-F238E27FC236}">
                <a16:creationId xmlns:a16="http://schemas.microsoft.com/office/drawing/2014/main" id="{F65B0D0D-A2B0-674D-5A82-D5C17B850C1A}"/>
              </a:ext>
            </a:extLst>
          </p:cNvPr>
          <p:cNvSpPr/>
          <p:nvPr/>
        </p:nvSpPr>
        <p:spPr>
          <a:xfrm>
            <a:off x="683894" y="7102196"/>
            <a:ext cx="10467109" cy="722160"/>
          </a:xfrm>
          <a:prstGeom prst="rect">
            <a:avLst/>
          </a:prstGeom>
          <a:noFill/>
          <a:ln/>
        </p:spPr>
        <p:txBody>
          <a:bodyPr wrap="square" lIns="0" tIns="0" rIns="0" bIns="0" rtlCol="0" anchor="t"/>
          <a:lstStyle/>
          <a:p>
            <a:pPr marL="0" indent="0" algn="l" rtl="0" eaLnBrk="1" latinLnBrk="0" hangingPunct="1">
              <a:lnSpc>
                <a:spcPts val="2450"/>
              </a:lnSpc>
              <a:spcBef>
                <a:spcPts val="0"/>
              </a:spcBef>
              <a:spcAft>
                <a:spcPts val="0"/>
              </a:spcAft>
            </a:pPr>
            <a:r>
              <a:rPr lang="en-US" sz="1800" kern="1200" dirty="0">
                <a:solidFill>
                  <a:srgbClr val="C7CDD6"/>
                </a:solidFill>
                <a:effectLst/>
                <a:latin typeface="Inter" panose="020B0604020202020204" charset="0"/>
                <a:ea typeface="Inter" panose="020B0604020202020204" charset="0"/>
                <a:cs typeface="Inter" panose="020B0604020202020204" charset="0"/>
              </a:rPr>
              <a:t>Market recovery on the horizon. Enterprise IoT spending shows signs of growth rate recovery starting in 2025, with a CAGR of 15% projected until 2030.</a:t>
            </a:r>
            <a:endParaRPr lang="en-US" sz="1600" dirty="0">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8011" y="1649611"/>
            <a:ext cx="4930378" cy="4930378"/>
          </a:xfrm>
          <a:prstGeom prst="rect">
            <a:avLst/>
          </a:prstGeom>
        </p:spPr>
      </p:pic>
      <p:sp>
        <p:nvSpPr>
          <p:cNvPr id="4" name="Text 0"/>
          <p:cNvSpPr/>
          <p:nvPr/>
        </p:nvSpPr>
        <p:spPr>
          <a:xfrm>
            <a:off x="6265069" y="613410"/>
            <a:ext cx="7586663" cy="1390650"/>
          </a:xfrm>
          <a:prstGeom prst="rect">
            <a:avLst/>
          </a:prstGeom>
          <a:noFill/>
          <a:ln/>
        </p:spPr>
        <p:txBody>
          <a:bodyPr wrap="square" lIns="0" tIns="0" rIns="0" bIns="0" rtlCol="0" anchor="t"/>
          <a:lstStyle/>
          <a:p>
            <a:pPr marL="0" indent="0">
              <a:lnSpc>
                <a:spcPts val="5450"/>
              </a:lnSpc>
              <a:buNone/>
            </a:pPr>
            <a:r>
              <a:rPr lang="en-US" sz="4350" dirty="0">
                <a:solidFill>
                  <a:srgbClr val="EFD5FA"/>
                </a:solidFill>
                <a:latin typeface="Instrument Sans" pitchFamily="34" charset="0"/>
                <a:ea typeface="Instrument Sans" pitchFamily="34" charset="-122"/>
                <a:cs typeface="Instrument Sans" pitchFamily="34" charset="-120"/>
              </a:rPr>
              <a:t>Unique Security Challenges in the IoT Landscape</a:t>
            </a:r>
            <a:endParaRPr lang="en-US" sz="4350" dirty="0"/>
          </a:p>
        </p:txBody>
      </p:sp>
      <p:sp>
        <p:nvSpPr>
          <p:cNvPr id="5" name="Shape 1"/>
          <p:cNvSpPr/>
          <p:nvPr/>
        </p:nvSpPr>
        <p:spPr>
          <a:xfrm>
            <a:off x="6265069" y="2337792"/>
            <a:ext cx="3682127" cy="3061930"/>
          </a:xfrm>
          <a:prstGeom prst="roundRect">
            <a:avLst>
              <a:gd name="adj" fmla="val 1090"/>
            </a:avLst>
          </a:prstGeom>
          <a:solidFill>
            <a:srgbClr val="434348"/>
          </a:solidFill>
          <a:ln/>
        </p:spPr>
      </p:sp>
      <p:sp>
        <p:nvSpPr>
          <p:cNvPr id="6" name="Text 2"/>
          <p:cNvSpPr/>
          <p:nvPr/>
        </p:nvSpPr>
        <p:spPr>
          <a:xfrm>
            <a:off x="6487478" y="2560201"/>
            <a:ext cx="2811899" cy="347663"/>
          </a:xfrm>
          <a:prstGeom prst="rect">
            <a:avLst/>
          </a:prstGeom>
          <a:noFill/>
          <a:ln/>
        </p:spPr>
        <p:txBody>
          <a:bodyPr wrap="none" lIns="0" tIns="0" rIns="0" bIns="0" rtlCol="0" anchor="t"/>
          <a:lstStyle/>
          <a:p>
            <a:pPr marL="0" indent="0">
              <a:lnSpc>
                <a:spcPts val="2700"/>
              </a:lnSpc>
              <a:buNone/>
            </a:pPr>
            <a:r>
              <a:rPr lang="en-US" sz="2150" dirty="0">
                <a:solidFill>
                  <a:srgbClr val="C7CDD6"/>
                </a:solidFill>
                <a:latin typeface="Instrument Sans" pitchFamily="34" charset="0"/>
                <a:ea typeface="Instrument Sans" pitchFamily="34" charset="-122"/>
                <a:cs typeface="Instrument Sans" pitchFamily="34" charset="-120"/>
              </a:rPr>
              <a:t>Device Heterogeneity</a:t>
            </a:r>
            <a:endParaRPr lang="en-US" sz="2150" dirty="0"/>
          </a:p>
        </p:txBody>
      </p:sp>
      <p:sp>
        <p:nvSpPr>
          <p:cNvPr id="7" name="Text 3"/>
          <p:cNvSpPr/>
          <p:nvPr/>
        </p:nvSpPr>
        <p:spPr>
          <a:xfrm>
            <a:off x="6487478" y="3041333"/>
            <a:ext cx="3237309" cy="2135981"/>
          </a:xfrm>
          <a:prstGeom prst="rect">
            <a:avLst/>
          </a:prstGeom>
          <a:noFill/>
          <a:ln/>
        </p:spPr>
        <p:txBody>
          <a:bodyPr wrap="square" lIns="0" tIns="0" rIns="0" bIns="0" rtlCol="0" anchor="t"/>
          <a:lstStyle/>
          <a:p>
            <a:pPr marL="0" indent="0">
              <a:lnSpc>
                <a:spcPts val="2800"/>
              </a:lnSpc>
              <a:buNone/>
            </a:pPr>
            <a:r>
              <a:rPr lang="en-US" sz="1750" dirty="0">
                <a:solidFill>
                  <a:srgbClr val="C7CDD6"/>
                </a:solidFill>
                <a:latin typeface="Inter" pitchFamily="34" charset="0"/>
                <a:ea typeface="Inter" pitchFamily="34" charset="-122"/>
                <a:cs typeface="Inter" pitchFamily="34" charset="-120"/>
              </a:rPr>
              <a:t>IoT devices vary in security capabilities, creating vulnerabilities when connected to a single network, requiring diverse security solutions.</a:t>
            </a:r>
            <a:endParaRPr lang="en-US" sz="1750" dirty="0"/>
          </a:p>
        </p:txBody>
      </p:sp>
      <p:sp>
        <p:nvSpPr>
          <p:cNvPr id="8" name="Shape 4"/>
          <p:cNvSpPr/>
          <p:nvPr/>
        </p:nvSpPr>
        <p:spPr>
          <a:xfrm>
            <a:off x="10169604" y="2337792"/>
            <a:ext cx="3682127" cy="3061930"/>
          </a:xfrm>
          <a:prstGeom prst="roundRect">
            <a:avLst>
              <a:gd name="adj" fmla="val 1090"/>
            </a:avLst>
          </a:prstGeom>
          <a:solidFill>
            <a:srgbClr val="434348"/>
          </a:solidFill>
          <a:ln/>
        </p:spPr>
      </p:sp>
      <p:sp>
        <p:nvSpPr>
          <p:cNvPr id="9" name="Text 5"/>
          <p:cNvSpPr/>
          <p:nvPr/>
        </p:nvSpPr>
        <p:spPr>
          <a:xfrm>
            <a:off x="10392013" y="2560201"/>
            <a:ext cx="3237309" cy="695325"/>
          </a:xfrm>
          <a:prstGeom prst="rect">
            <a:avLst/>
          </a:prstGeom>
          <a:noFill/>
          <a:ln/>
        </p:spPr>
        <p:txBody>
          <a:bodyPr wrap="square" lIns="0" tIns="0" rIns="0" bIns="0" rtlCol="0" anchor="t"/>
          <a:lstStyle/>
          <a:p>
            <a:pPr marL="0" indent="0">
              <a:lnSpc>
                <a:spcPts val="2700"/>
              </a:lnSpc>
              <a:buNone/>
            </a:pPr>
            <a:r>
              <a:rPr lang="en-US" sz="2150" dirty="0">
                <a:solidFill>
                  <a:srgbClr val="C7CDD6"/>
                </a:solidFill>
                <a:latin typeface="Instrument Sans" pitchFamily="34" charset="0"/>
                <a:ea typeface="Instrument Sans" pitchFamily="34" charset="-122"/>
                <a:cs typeface="Instrument Sans" pitchFamily="34" charset="-120"/>
              </a:rPr>
              <a:t>Data Privacy and Security</a:t>
            </a:r>
            <a:endParaRPr lang="en-US" sz="2150" dirty="0"/>
          </a:p>
        </p:txBody>
      </p:sp>
      <p:sp>
        <p:nvSpPr>
          <p:cNvPr id="10" name="Text 6"/>
          <p:cNvSpPr/>
          <p:nvPr/>
        </p:nvSpPr>
        <p:spPr>
          <a:xfrm>
            <a:off x="10392013" y="3388995"/>
            <a:ext cx="3237309" cy="1779984"/>
          </a:xfrm>
          <a:prstGeom prst="rect">
            <a:avLst/>
          </a:prstGeom>
          <a:noFill/>
          <a:ln/>
        </p:spPr>
        <p:txBody>
          <a:bodyPr wrap="square" lIns="0" tIns="0" rIns="0" bIns="0" rtlCol="0" anchor="t"/>
          <a:lstStyle/>
          <a:p>
            <a:pPr marL="0" indent="0">
              <a:lnSpc>
                <a:spcPts val="2800"/>
              </a:lnSpc>
              <a:buNone/>
            </a:pPr>
            <a:r>
              <a:rPr lang="en-US" sz="1750" dirty="0">
                <a:solidFill>
                  <a:srgbClr val="C7CDD6"/>
                </a:solidFill>
                <a:latin typeface="Inter" pitchFamily="34" charset="0"/>
                <a:ea typeface="Inter" pitchFamily="34" charset="-122"/>
                <a:cs typeface="Inter" pitchFamily="34" charset="-120"/>
              </a:rPr>
              <a:t>IoT devices collect sensitive personal data, necessitating robust security measures to protect privacy and prevent unauthorized access.</a:t>
            </a:r>
            <a:endParaRPr lang="en-US" sz="1750" dirty="0"/>
          </a:p>
        </p:txBody>
      </p:sp>
      <p:sp>
        <p:nvSpPr>
          <p:cNvPr id="11" name="Shape 7"/>
          <p:cNvSpPr/>
          <p:nvPr/>
        </p:nvSpPr>
        <p:spPr>
          <a:xfrm>
            <a:off x="6265069" y="5622131"/>
            <a:ext cx="7586663" cy="1993940"/>
          </a:xfrm>
          <a:prstGeom prst="roundRect">
            <a:avLst>
              <a:gd name="adj" fmla="val 1674"/>
            </a:avLst>
          </a:prstGeom>
          <a:solidFill>
            <a:srgbClr val="434348"/>
          </a:solidFill>
          <a:ln/>
        </p:spPr>
      </p:sp>
      <p:sp>
        <p:nvSpPr>
          <p:cNvPr id="12" name="Text 8"/>
          <p:cNvSpPr/>
          <p:nvPr/>
        </p:nvSpPr>
        <p:spPr>
          <a:xfrm>
            <a:off x="6487478" y="5844540"/>
            <a:ext cx="3157180" cy="347663"/>
          </a:xfrm>
          <a:prstGeom prst="rect">
            <a:avLst/>
          </a:prstGeom>
          <a:noFill/>
          <a:ln/>
        </p:spPr>
        <p:txBody>
          <a:bodyPr wrap="none" lIns="0" tIns="0" rIns="0" bIns="0" rtlCol="0" anchor="t"/>
          <a:lstStyle/>
          <a:p>
            <a:pPr marL="0" indent="0">
              <a:lnSpc>
                <a:spcPts val="2700"/>
              </a:lnSpc>
              <a:buNone/>
            </a:pPr>
            <a:r>
              <a:rPr lang="en-US" sz="2150" dirty="0">
                <a:solidFill>
                  <a:srgbClr val="C7CDD6"/>
                </a:solidFill>
                <a:latin typeface="Instrument Sans" pitchFamily="34" charset="0"/>
                <a:ea typeface="Instrument Sans" pitchFamily="34" charset="-122"/>
                <a:cs typeface="Instrument Sans" pitchFamily="34" charset="-120"/>
              </a:rPr>
              <a:t>Widespread Vulnerabilities</a:t>
            </a:r>
            <a:endParaRPr lang="en-US" sz="2150" dirty="0"/>
          </a:p>
        </p:txBody>
      </p:sp>
      <p:sp>
        <p:nvSpPr>
          <p:cNvPr id="13" name="Text 9"/>
          <p:cNvSpPr/>
          <p:nvPr/>
        </p:nvSpPr>
        <p:spPr>
          <a:xfrm>
            <a:off x="6487478" y="6325672"/>
            <a:ext cx="7141845" cy="1067991"/>
          </a:xfrm>
          <a:prstGeom prst="rect">
            <a:avLst/>
          </a:prstGeom>
          <a:noFill/>
          <a:ln/>
        </p:spPr>
        <p:txBody>
          <a:bodyPr wrap="square" lIns="0" tIns="0" rIns="0" bIns="0" rtlCol="0" anchor="t"/>
          <a:lstStyle/>
          <a:p>
            <a:pPr marL="0" indent="0">
              <a:lnSpc>
                <a:spcPts val="2800"/>
              </a:lnSpc>
              <a:buNone/>
            </a:pPr>
            <a:r>
              <a:rPr lang="en-US" sz="1750" dirty="0">
                <a:solidFill>
                  <a:srgbClr val="C7CDD6"/>
                </a:solidFill>
                <a:latin typeface="Inter" pitchFamily="34" charset="0"/>
                <a:ea typeface="Inter" pitchFamily="34" charset="-122"/>
                <a:cs typeface="Inter" pitchFamily="34" charset="-120"/>
              </a:rPr>
              <a:t>The increasing number of connected devices creates more entry points for cyberattacks.</a:t>
            </a:r>
            <a:endParaRPr lang="en-US" sz="1750" dirty="0"/>
          </a:p>
        </p:txBody>
      </p:sp>
      <p:sp>
        <p:nvSpPr>
          <p:cNvPr id="15" name="Rectangle 14">
            <a:extLst>
              <a:ext uri="{FF2B5EF4-FFF2-40B4-BE49-F238E27FC236}">
                <a16:creationId xmlns:a16="http://schemas.microsoft.com/office/drawing/2014/main" id="{9821C9D7-ACB0-2F39-9EC1-BFEE611E3E62}"/>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89" y="891162"/>
            <a:ext cx="9784155"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pitchFamily="34" charset="0"/>
                <a:ea typeface="Instrument Sans" pitchFamily="34" charset="-122"/>
                <a:cs typeface="Instrument Sans" pitchFamily="34" charset="-120"/>
              </a:rPr>
              <a:t>Threats in IoT Devices and Networks</a:t>
            </a:r>
            <a:endParaRPr lang="en-US" sz="4450" dirty="0"/>
          </a:p>
        </p:txBody>
      </p:sp>
      <p:sp>
        <p:nvSpPr>
          <p:cNvPr id="3" name="Text 1"/>
          <p:cNvSpPr/>
          <p:nvPr/>
        </p:nvSpPr>
        <p:spPr>
          <a:xfrm>
            <a:off x="1354899" y="2540748"/>
            <a:ext cx="9565946" cy="3914343"/>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EFD5FA"/>
                </a:solidFill>
                <a:latin typeface="Instrument Sans" pitchFamily="34" charset="0"/>
                <a:ea typeface="Instrument Sans" pitchFamily="34" charset="-122"/>
                <a:cs typeface="Instrument Sans" pitchFamily="34" charset="-120"/>
              </a:rPr>
              <a:t>Distributed Denial of Service (DDoS) attacks using IoT botnets.</a:t>
            </a:r>
          </a:p>
          <a:p>
            <a:pPr marL="342900" indent="-342900">
              <a:lnSpc>
                <a:spcPts val="2750"/>
              </a:lnSpc>
              <a:buFont typeface="Arial" panose="020B0604020202020204" pitchFamily="34" charset="0"/>
              <a:buChar char="•"/>
            </a:pPr>
            <a:endParaRPr lang="en-US" sz="2200" dirty="0">
              <a:solidFill>
                <a:srgbClr val="EFD5FA"/>
              </a:solidFill>
              <a:latin typeface="Instrument Sans" pitchFamily="34" charset="0"/>
              <a:ea typeface="Instrument Sans" pitchFamily="34" charset="-122"/>
              <a:cs typeface="Instrument Sans" pitchFamily="34" charset="-120"/>
            </a:endParaRPr>
          </a:p>
          <a:p>
            <a:pPr marL="342900" indent="-342900">
              <a:lnSpc>
                <a:spcPts val="2750"/>
              </a:lnSpc>
              <a:buFont typeface="Arial" panose="020B0604020202020204" pitchFamily="34" charset="0"/>
              <a:buChar char="•"/>
            </a:pPr>
            <a:r>
              <a:rPr lang="en-US" sz="2200" dirty="0">
                <a:solidFill>
                  <a:srgbClr val="EFD5FA"/>
                </a:solidFill>
                <a:latin typeface="Instrument Sans" pitchFamily="34" charset="0"/>
                <a:ea typeface="Instrument Sans" pitchFamily="34" charset="-122"/>
                <a:cs typeface="Instrument Sans" pitchFamily="34" charset="-120"/>
              </a:rPr>
              <a:t>Man-in-the-middle (MitM) attacks intercepting data between devices.</a:t>
            </a:r>
          </a:p>
          <a:p>
            <a:pPr marL="342900" indent="-342900">
              <a:lnSpc>
                <a:spcPts val="2750"/>
              </a:lnSpc>
              <a:buFont typeface="Arial" panose="020B0604020202020204" pitchFamily="34" charset="0"/>
              <a:buChar char="•"/>
            </a:pPr>
            <a:endParaRPr lang="en-US" sz="2200" dirty="0">
              <a:solidFill>
                <a:srgbClr val="EFD5FA"/>
              </a:solidFill>
              <a:latin typeface="Instrument Sans" pitchFamily="34" charset="0"/>
              <a:ea typeface="Instrument Sans" pitchFamily="34" charset="-122"/>
              <a:cs typeface="Instrument Sans" pitchFamily="34" charset="-120"/>
            </a:endParaRPr>
          </a:p>
          <a:p>
            <a:pPr marL="342900" indent="-342900">
              <a:lnSpc>
                <a:spcPts val="2750"/>
              </a:lnSpc>
              <a:buFont typeface="Arial" panose="020B0604020202020204" pitchFamily="34" charset="0"/>
              <a:buChar char="•"/>
            </a:pPr>
            <a:r>
              <a:rPr lang="en-US" sz="2200" dirty="0">
                <a:solidFill>
                  <a:srgbClr val="EFD5FA"/>
                </a:solidFill>
                <a:latin typeface="Instrument Sans" pitchFamily="34" charset="0"/>
                <a:ea typeface="Instrument Sans" pitchFamily="34" charset="-122"/>
                <a:cs typeface="Instrument Sans" pitchFamily="34" charset="-120"/>
              </a:rPr>
              <a:t>Data breaches exposing sensitive information. </a:t>
            </a:r>
          </a:p>
          <a:p>
            <a:pPr marL="342900" indent="-342900">
              <a:lnSpc>
                <a:spcPts val="2750"/>
              </a:lnSpc>
              <a:buFont typeface="Arial" panose="020B0604020202020204" pitchFamily="34" charset="0"/>
              <a:buChar char="•"/>
            </a:pPr>
            <a:endParaRPr lang="en-US" sz="2200" dirty="0">
              <a:solidFill>
                <a:srgbClr val="EFD5FA"/>
              </a:solidFill>
              <a:latin typeface="Instrument Sans" pitchFamily="34" charset="0"/>
              <a:ea typeface="Instrument Sans" pitchFamily="34" charset="-122"/>
              <a:cs typeface="Instrument Sans" pitchFamily="34" charset="-120"/>
            </a:endParaRPr>
          </a:p>
          <a:p>
            <a:pPr marL="342900" indent="-342900">
              <a:lnSpc>
                <a:spcPts val="2750"/>
              </a:lnSpc>
              <a:buFont typeface="Arial" panose="020B0604020202020204" pitchFamily="34" charset="0"/>
              <a:buChar char="•"/>
            </a:pPr>
            <a:r>
              <a:rPr lang="en-US" sz="2200" dirty="0">
                <a:solidFill>
                  <a:srgbClr val="EFD5FA"/>
                </a:solidFill>
                <a:latin typeface="Instrument Sans" pitchFamily="34" charset="0"/>
                <a:ea typeface="Instrument Sans" pitchFamily="34" charset="-122"/>
                <a:cs typeface="Instrument Sans" pitchFamily="34" charset="-120"/>
              </a:rPr>
              <a:t>Ransomware attacks targeting IoT systems.</a:t>
            </a:r>
          </a:p>
          <a:p>
            <a:pPr marL="342900" indent="-342900">
              <a:lnSpc>
                <a:spcPts val="2750"/>
              </a:lnSpc>
              <a:buFont typeface="Arial" panose="020B0604020202020204" pitchFamily="34" charset="0"/>
              <a:buChar char="•"/>
            </a:pPr>
            <a:endParaRPr lang="en-US" sz="2200" dirty="0">
              <a:solidFill>
                <a:srgbClr val="EFD5FA"/>
              </a:solidFill>
              <a:latin typeface="Instrument Sans" pitchFamily="34" charset="0"/>
              <a:ea typeface="Instrument Sans" pitchFamily="34" charset="-122"/>
              <a:cs typeface="Instrument Sans" pitchFamily="34" charset="-120"/>
            </a:endParaRPr>
          </a:p>
          <a:p>
            <a:pPr marL="342900" indent="-342900">
              <a:lnSpc>
                <a:spcPts val="2750"/>
              </a:lnSpc>
              <a:buFont typeface="Arial" panose="020B0604020202020204" pitchFamily="34" charset="0"/>
              <a:buChar char="•"/>
            </a:pPr>
            <a:r>
              <a:rPr lang="en-US" sz="2200" dirty="0">
                <a:solidFill>
                  <a:srgbClr val="EFD5FA"/>
                </a:solidFill>
                <a:latin typeface="Instrument Sans" pitchFamily="34" charset="0"/>
                <a:ea typeface="Instrument Sans" pitchFamily="34" charset="-122"/>
                <a:cs typeface="Instrument Sans" pitchFamily="34" charset="-120"/>
              </a:rPr>
              <a:t>Physical device tampering and firmware vulnerabilities.</a:t>
            </a:r>
          </a:p>
          <a:p>
            <a:pPr>
              <a:lnSpc>
                <a:spcPts val="2750"/>
              </a:lnSpc>
            </a:pPr>
            <a:endParaRPr lang="en-US" sz="2200" dirty="0"/>
          </a:p>
          <a:p>
            <a:pPr>
              <a:lnSpc>
                <a:spcPts val="2750"/>
              </a:lnSpc>
            </a:pPr>
            <a:endParaRPr lang="en-US" sz="2200" dirty="0"/>
          </a:p>
          <a:p>
            <a:pPr marL="0" indent="0">
              <a:lnSpc>
                <a:spcPts val="2750"/>
              </a:lnSpc>
              <a:buNone/>
            </a:pPr>
            <a:endParaRPr lang="en-US" sz="2200" dirty="0">
              <a:solidFill>
                <a:srgbClr val="EFD5FA"/>
              </a:solidFill>
              <a:latin typeface="Instrument Sans" pitchFamily="34" charset="0"/>
              <a:ea typeface="Instrument Sans" pitchFamily="34" charset="-122"/>
              <a:cs typeface="Instrument Sans" pitchFamily="34" charset="-120"/>
            </a:endParaRPr>
          </a:p>
          <a:p>
            <a:pPr marL="0" indent="0">
              <a:lnSpc>
                <a:spcPts val="2750"/>
              </a:lnSpc>
              <a:buNone/>
            </a:pPr>
            <a:endParaRPr lang="en-US" sz="2200" dirty="0">
              <a:solidFill>
                <a:srgbClr val="EFD5FA"/>
              </a:solidFill>
              <a:latin typeface="Instrument Sans" pitchFamily="34" charset="0"/>
            </a:endParaRPr>
          </a:p>
          <a:p>
            <a:pPr marL="0" indent="0">
              <a:lnSpc>
                <a:spcPts val="2750"/>
              </a:lnSpc>
              <a:buNone/>
            </a:pPr>
            <a:endParaRPr lang="en-US" sz="2200" dirty="0"/>
          </a:p>
        </p:txBody>
      </p:sp>
      <p:sp>
        <p:nvSpPr>
          <p:cNvPr id="9" name="Rectangle 8">
            <a:extLst>
              <a:ext uri="{FF2B5EF4-FFF2-40B4-BE49-F238E27FC236}">
                <a16:creationId xmlns:a16="http://schemas.microsoft.com/office/drawing/2014/main" id="{D13199C5-C282-3545-C52B-F872A0521836}"/>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5">
            <a:extLst>
              <a:ext uri="{FF2B5EF4-FFF2-40B4-BE49-F238E27FC236}">
                <a16:creationId xmlns:a16="http://schemas.microsoft.com/office/drawing/2014/main" id="{3661E227-12C6-2CFD-3F8C-882D64DF6137}"/>
              </a:ext>
            </a:extLst>
          </p:cNvPr>
          <p:cNvSpPr/>
          <p:nvPr/>
        </p:nvSpPr>
        <p:spPr>
          <a:xfrm>
            <a:off x="793790" y="5438774"/>
            <a:ext cx="6729229"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11" name="Text 5">
            <a:extLst>
              <a:ext uri="{FF2B5EF4-FFF2-40B4-BE49-F238E27FC236}">
                <a16:creationId xmlns:a16="http://schemas.microsoft.com/office/drawing/2014/main" id="{FE80A4E9-FE8D-08C8-06FA-D16ACAF3A23F}"/>
              </a:ext>
            </a:extLst>
          </p:cNvPr>
          <p:cNvSpPr/>
          <p:nvPr/>
        </p:nvSpPr>
        <p:spPr>
          <a:xfrm>
            <a:off x="793789" y="6100761"/>
            <a:ext cx="6729229" cy="354330"/>
          </a:xfrm>
          <a:prstGeom prst="rect">
            <a:avLst/>
          </a:prstGeom>
          <a:noFill/>
          <a:ln/>
        </p:spPr>
        <p:txBody>
          <a:bodyPr wrap="none" lIns="0" tIns="0" rIns="0" bIns="0" rtlCol="0" anchor="t"/>
          <a:lstStyle/>
          <a:p>
            <a:pPr marL="0" indent="0">
              <a:lnSpc>
                <a:spcPts val="2750"/>
              </a:lnSpc>
              <a:buNone/>
            </a:pPr>
            <a:endParaRPr lang="en-US" sz="2200" dirty="0"/>
          </a:p>
        </p:txBody>
      </p:sp>
    </p:spTree>
    <p:extLst>
      <p:ext uri="{BB962C8B-B14F-4D97-AF65-F5344CB8AC3E}">
        <p14:creationId xmlns:p14="http://schemas.microsoft.com/office/powerpoint/2010/main" val="167427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59985"/>
            <a:ext cx="11195566"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pitchFamily="34" charset="0"/>
                <a:ea typeface="Instrument Sans" pitchFamily="34" charset="-122"/>
                <a:cs typeface="Instrument Sans" pitchFamily="34" charset="-120"/>
              </a:rPr>
              <a:t>Vulnerabilities in IoT Devices and Networks</a:t>
            </a:r>
            <a:endParaRPr lang="en-US" sz="4450" dirty="0"/>
          </a:p>
        </p:txBody>
      </p:sp>
      <p:sp>
        <p:nvSpPr>
          <p:cNvPr id="3" name="Text 1"/>
          <p:cNvSpPr/>
          <p:nvPr/>
        </p:nvSpPr>
        <p:spPr>
          <a:xfrm>
            <a:off x="793790" y="2219518"/>
            <a:ext cx="3133487"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pitchFamily="34" charset="0"/>
                <a:ea typeface="Instrument Sans" pitchFamily="34" charset="-122"/>
                <a:cs typeface="Instrument Sans" pitchFamily="34" charset="-120"/>
              </a:rPr>
              <a:t>Software Vulnerabilities</a:t>
            </a:r>
            <a:endParaRPr lang="en-US" sz="2200" dirty="0"/>
          </a:p>
        </p:txBody>
      </p:sp>
      <p:sp>
        <p:nvSpPr>
          <p:cNvPr id="4" name="Text 2"/>
          <p:cNvSpPr/>
          <p:nvPr/>
        </p:nvSpPr>
        <p:spPr>
          <a:xfrm>
            <a:off x="793790" y="2800662"/>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Outdated software and firmware can contain security loopholes, leaving devices susceptible to malicious attacks.</a:t>
            </a:r>
            <a:endParaRPr lang="en-US" sz="1750" dirty="0"/>
          </a:p>
        </p:txBody>
      </p:sp>
      <p:sp>
        <p:nvSpPr>
          <p:cNvPr id="5" name="Text 3"/>
          <p:cNvSpPr/>
          <p:nvPr/>
        </p:nvSpPr>
        <p:spPr>
          <a:xfrm>
            <a:off x="5332928" y="22195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pitchFamily="34" charset="0"/>
                <a:ea typeface="Instrument Sans" pitchFamily="34" charset="-122"/>
                <a:cs typeface="Instrument Sans" pitchFamily="34" charset="-120"/>
              </a:rPr>
              <a:t>Weak Authentication</a:t>
            </a:r>
            <a:endParaRPr lang="en-US" sz="2200" dirty="0"/>
          </a:p>
        </p:txBody>
      </p:sp>
      <p:sp>
        <p:nvSpPr>
          <p:cNvPr id="6" name="Text 4"/>
          <p:cNvSpPr/>
          <p:nvPr/>
        </p:nvSpPr>
        <p:spPr>
          <a:xfrm>
            <a:off x="5332928" y="2800662"/>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Poorly implemented authentication mechanisms, such as default passwords or easily guessable credentials, create easy access points for attackers.</a:t>
            </a:r>
            <a:endParaRPr lang="en-US" sz="1750" dirty="0"/>
          </a:p>
        </p:txBody>
      </p:sp>
      <p:sp>
        <p:nvSpPr>
          <p:cNvPr id="7" name="Text 5"/>
          <p:cNvSpPr/>
          <p:nvPr/>
        </p:nvSpPr>
        <p:spPr>
          <a:xfrm>
            <a:off x="9924801" y="22195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pitchFamily="34" charset="0"/>
                <a:ea typeface="Instrument Sans" pitchFamily="34" charset="-122"/>
                <a:cs typeface="Instrument Sans" pitchFamily="34" charset="-120"/>
              </a:rPr>
              <a:t>Lack of Encryption</a:t>
            </a:r>
            <a:endParaRPr lang="en-US" sz="2200" dirty="0"/>
          </a:p>
        </p:txBody>
      </p:sp>
      <p:sp>
        <p:nvSpPr>
          <p:cNvPr id="8" name="Text 6"/>
          <p:cNvSpPr/>
          <p:nvPr/>
        </p:nvSpPr>
        <p:spPr>
          <a:xfrm>
            <a:off x="9924801" y="2800662"/>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Insufficient encryption of data transmitted between devices and networks exposes sensitive information to eavesdropping and data breaches.</a:t>
            </a:r>
            <a:endParaRPr lang="en-US" sz="1750" dirty="0"/>
          </a:p>
        </p:txBody>
      </p:sp>
      <p:sp>
        <p:nvSpPr>
          <p:cNvPr id="9" name="Rectangle 8">
            <a:extLst>
              <a:ext uri="{FF2B5EF4-FFF2-40B4-BE49-F238E27FC236}">
                <a16:creationId xmlns:a16="http://schemas.microsoft.com/office/drawing/2014/main" id="{D13199C5-C282-3545-C52B-F872A0521836}"/>
              </a:ext>
            </a:extLst>
          </p:cNvPr>
          <p:cNvSpPr/>
          <p:nvPr/>
        </p:nvSpPr>
        <p:spPr>
          <a:xfrm>
            <a:off x="12760036" y="7730836"/>
            <a:ext cx="1776846" cy="366368"/>
          </a:xfrm>
          <a:prstGeom prst="rect">
            <a:avLst/>
          </a:prstGeom>
          <a:solidFill>
            <a:srgbClr val="242429"/>
          </a:solidFill>
          <a:ln>
            <a:solidFill>
              <a:srgbClr val="2424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4">
            <a:extLst>
              <a:ext uri="{FF2B5EF4-FFF2-40B4-BE49-F238E27FC236}">
                <a16:creationId xmlns:a16="http://schemas.microsoft.com/office/drawing/2014/main" id="{AD6A8579-90EE-14B6-E09C-DBC93AAD6F42}"/>
              </a:ext>
            </a:extLst>
          </p:cNvPr>
          <p:cNvSpPr/>
          <p:nvPr/>
        </p:nvSpPr>
        <p:spPr>
          <a:xfrm>
            <a:off x="793790" y="4991773"/>
            <a:ext cx="7389008" cy="2739063"/>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Other weaknesses:</a:t>
            </a:r>
          </a:p>
          <a:p>
            <a:pPr marL="0" indent="0">
              <a:lnSpc>
                <a:spcPts val="2850"/>
              </a:lnSpc>
              <a:buNone/>
            </a:pPr>
            <a:endParaRPr lang="en-US" sz="1750" dirty="0">
              <a:solidFill>
                <a:srgbClr val="C7CDD6"/>
              </a:solidFill>
              <a:latin typeface="Inter" pitchFamily="34" charset="0"/>
              <a:ea typeface="Inter" pitchFamily="34" charset="-122"/>
              <a:cs typeface="Inter" pitchFamily="34" charset="-120"/>
            </a:endParaRPr>
          </a:p>
          <a:p>
            <a:pPr marL="285750" indent="-285750">
              <a:lnSpc>
                <a:spcPts val="2850"/>
              </a:lnSpc>
              <a:buFont typeface="Arial" panose="020B0604020202020204" pitchFamily="34" charset="0"/>
              <a:buChar char="•"/>
            </a:pPr>
            <a:r>
              <a:rPr lang="en-US" sz="1750" dirty="0">
                <a:solidFill>
                  <a:srgbClr val="C7CDD6"/>
                </a:solidFill>
                <a:latin typeface="Inter" pitchFamily="34" charset="0"/>
                <a:ea typeface="Inter" pitchFamily="34" charset="-122"/>
                <a:cs typeface="Inter" pitchFamily="34" charset="-120"/>
              </a:rPr>
              <a:t>Poor encryption leading to unsecured data transfer.</a:t>
            </a:r>
          </a:p>
          <a:p>
            <a:pPr marL="285750" indent="-285750">
              <a:lnSpc>
                <a:spcPts val="2850"/>
              </a:lnSpc>
              <a:buFont typeface="Arial" panose="020B0604020202020204" pitchFamily="34" charset="0"/>
              <a:buChar char="•"/>
            </a:pPr>
            <a:r>
              <a:rPr lang="en-US" sz="1750" dirty="0">
                <a:solidFill>
                  <a:srgbClr val="C7CDD6"/>
                </a:solidFill>
                <a:latin typeface="Inter" pitchFamily="34" charset="0"/>
                <a:ea typeface="Inter" pitchFamily="34" charset="-122"/>
                <a:cs typeface="Inter" pitchFamily="34" charset="-120"/>
              </a:rPr>
              <a:t>Hardcoded credentials that attackers can easily exploit.</a:t>
            </a:r>
          </a:p>
          <a:p>
            <a:pPr marL="285750" indent="-285750">
              <a:lnSpc>
                <a:spcPts val="2850"/>
              </a:lnSpc>
              <a:buFont typeface="Arial" panose="020B0604020202020204" pitchFamily="34" charset="0"/>
              <a:buChar char="•"/>
            </a:pPr>
            <a:r>
              <a:rPr lang="en-US" sz="1750" dirty="0">
                <a:solidFill>
                  <a:srgbClr val="C7CDD6"/>
                </a:solidFill>
                <a:latin typeface="Inter" pitchFamily="34" charset="0"/>
                <a:ea typeface="Inter" pitchFamily="34" charset="-122"/>
                <a:cs typeface="Inter" pitchFamily="34" charset="-120"/>
              </a:rPr>
              <a:t>Lack of regular software/firmware updates.</a:t>
            </a:r>
          </a:p>
          <a:p>
            <a:pPr marL="285750" indent="-285750">
              <a:lnSpc>
                <a:spcPts val="2850"/>
              </a:lnSpc>
              <a:buFont typeface="Arial" panose="020B0604020202020204" pitchFamily="34" charset="0"/>
              <a:buChar char="•"/>
            </a:pPr>
            <a:r>
              <a:rPr lang="en-US" sz="1750" dirty="0">
                <a:solidFill>
                  <a:srgbClr val="C7CDD6"/>
                </a:solidFill>
                <a:latin typeface="Inter" pitchFamily="34" charset="0"/>
                <a:ea typeface="Inter" pitchFamily="34" charset="-122"/>
                <a:cs typeface="Inter" pitchFamily="34" charset="-120"/>
              </a:rPr>
              <a:t>Insecure data storage, exposing sensitive information.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726281" y="865108"/>
            <a:ext cx="7691438" cy="1297067"/>
          </a:xfrm>
          <a:prstGeom prst="rect">
            <a:avLst/>
          </a:prstGeom>
          <a:noFill/>
          <a:ln/>
        </p:spPr>
        <p:txBody>
          <a:bodyPr wrap="square" lIns="0" tIns="0" rIns="0" bIns="0" rtlCol="0" anchor="t"/>
          <a:lstStyle/>
          <a:p>
            <a:pPr marL="0" indent="0">
              <a:lnSpc>
                <a:spcPts val="5100"/>
              </a:lnSpc>
              <a:buNone/>
            </a:pPr>
            <a:r>
              <a:rPr lang="en-US" sz="4050" dirty="0">
                <a:solidFill>
                  <a:srgbClr val="EFD5FA"/>
                </a:solidFill>
                <a:latin typeface="Instrument Sans" pitchFamily="34" charset="0"/>
                <a:ea typeface="Instrument Sans" pitchFamily="34" charset="-122"/>
                <a:cs typeface="Instrument Sans" pitchFamily="34" charset="-120"/>
              </a:rPr>
              <a:t>Threat Actors Targeting IoT Systems</a:t>
            </a:r>
            <a:endParaRPr lang="en-US" sz="4050" dirty="0"/>
          </a:p>
        </p:txBody>
      </p:sp>
      <p:sp>
        <p:nvSpPr>
          <p:cNvPr id="5" name="Shape 1"/>
          <p:cNvSpPr/>
          <p:nvPr/>
        </p:nvSpPr>
        <p:spPr>
          <a:xfrm>
            <a:off x="726281" y="2706767"/>
            <a:ext cx="466844" cy="466844"/>
          </a:xfrm>
          <a:prstGeom prst="roundRect">
            <a:avLst>
              <a:gd name="adj" fmla="val 6668"/>
            </a:avLst>
          </a:prstGeom>
          <a:solidFill>
            <a:srgbClr val="434348"/>
          </a:solidFill>
          <a:ln/>
        </p:spPr>
      </p:sp>
      <p:sp>
        <p:nvSpPr>
          <p:cNvPr id="6" name="Text 2"/>
          <p:cNvSpPr/>
          <p:nvPr/>
        </p:nvSpPr>
        <p:spPr>
          <a:xfrm>
            <a:off x="899160" y="2784515"/>
            <a:ext cx="121087" cy="311348"/>
          </a:xfrm>
          <a:prstGeom prst="rect">
            <a:avLst/>
          </a:prstGeom>
          <a:noFill/>
          <a:ln/>
        </p:spPr>
        <p:txBody>
          <a:bodyPr wrap="none" lIns="0" tIns="0" rIns="0" bIns="0" rtlCol="0" anchor="t"/>
          <a:lstStyle/>
          <a:p>
            <a:pPr marL="0" indent="0" algn="ctr">
              <a:lnSpc>
                <a:spcPts val="2450"/>
              </a:lnSpc>
              <a:buNone/>
            </a:pPr>
            <a:r>
              <a:rPr lang="en-US" sz="2450" dirty="0">
                <a:solidFill>
                  <a:srgbClr val="C7CDD6"/>
                </a:solidFill>
                <a:latin typeface="Instrument Sans" pitchFamily="34" charset="0"/>
                <a:ea typeface="Instrument Sans" pitchFamily="34" charset="-122"/>
                <a:cs typeface="Instrument Sans" pitchFamily="34" charset="-120"/>
              </a:rPr>
              <a:t>1</a:t>
            </a:r>
            <a:endParaRPr lang="en-US" sz="2450" dirty="0"/>
          </a:p>
        </p:txBody>
      </p:sp>
      <p:sp>
        <p:nvSpPr>
          <p:cNvPr id="7" name="Text 3"/>
          <p:cNvSpPr/>
          <p:nvPr/>
        </p:nvSpPr>
        <p:spPr>
          <a:xfrm>
            <a:off x="1400651" y="2706767"/>
            <a:ext cx="2594015" cy="324207"/>
          </a:xfrm>
          <a:prstGeom prst="rect">
            <a:avLst/>
          </a:prstGeom>
          <a:noFill/>
          <a:ln/>
        </p:spPr>
        <p:txBody>
          <a:bodyPr wrap="none" lIns="0" tIns="0" rIns="0" bIns="0" rtlCol="0" anchor="t"/>
          <a:lstStyle/>
          <a:p>
            <a:pPr marL="0" indent="0">
              <a:lnSpc>
                <a:spcPts val="2550"/>
              </a:lnSpc>
              <a:buNone/>
            </a:pPr>
            <a:r>
              <a:rPr lang="en-US" sz="2000" dirty="0">
                <a:solidFill>
                  <a:srgbClr val="C7CDD6"/>
                </a:solidFill>
                <a:latin typeface="Instrument Sans" pitchFamily="34" charset="0"/>
                <a:ea typeface="Instrument Sans" pitchFamily="34" charset="-122"/>
                <a:cs typeface="Instrument Sans" pitchFamily="34" charset="-120"/>
              </a:rPr>
              <a:t>Cybercriminals</a:t>
            </a:r>
            <a:endParaRPr lang="en-US" sz="2000" dirty="0"/>
          </a:p>
        </p:txBody>
      </p:sp>
      <p:sp>
        <p:nvSpPr>
          <p:cNvPr id="8" name="Text 4"/>
          <p:cNvSpPr/>
          <p:nvPr/>
        </p:nvSpPr>
        <p:spPr>
          <a:xfrm>
            <a:off x="1400651" y="3155394"/>
            <a:ext cx="3067645" cy="1327785"/>
          </a:xfrm>
          <a:prstGeom prst="rect">
            <a:avLst/>
          </a:prstGeom>
          <a:noFill/>
          <a:ln/>
        </p:spPr>
        <p:txBody>
          <a:bodyPr wrap="square" lIns="0" tIns="0" rIns="0" bIns="0" rtlCol="0" anchor="t"/>
          <a:lstStyle/>
          <a:p>
            <a:pPr marL="0" indent="0">
              <a:lnSpc>
                <a:spcPts val="2600"/>
              </a:lnSpc>
              <a:buNone/>
            </a:pPr>
            <a:r>
              <a:rPr lang="en-US" sz="1600" dirty="0">
                <a:solidFill>
                  <a:srgbClr val="C7CDD6"/>
                </a:solidFill>
                <a:latin typeface="Inter" pitchFamily="34" charset="0"/>
                <a:ea typeface="Inter" pitchFamily="34" charset="-122"/>
                <a:cs typeface="Inter" pitchFamily="34" charset="-120"/>
              </a:rPr>
              <a:t>They exploit vulnerabilities to steal data, disrupt operations, and extort money through ransomware attacks.</a:t>
            </a:r>
            <a:endParaRPr lang="en-US" sz="1600" dirty="0"/>
          </a:p>
        </p:txBody>
      </p:sp>
      <p:sp>
        <p:nvSpPr>
          <p:cNvPr id="9" name="Shape 5"/>
          <p:cNvSpPr/>
          <p:nvPr/>
        </p:nvSpPr>
        <p:spPr>
          <a:xfrm>
            <a:off x="4675823" y="2706767"/>
            <a:ext cx="466844" cy="466844"/>
          </a:xfrm>
          <a:prstGeom prst="roundRect">
            <a:avLst>
              <a:gd name="adj" fmla="val 6668"/>
            </a:avLst>
          </a:prstGeom>
          <a:solidFill>
            <a:srgbClr val="434348"/>
          </a:solidFill>
          <a:ln/>
        </p:spPr>
      </p:sp>
      <p:sp>
        <p:nvSpPr>
          <p:cNvPr id="10" name="Text 6"/>
          <p:cNvSpPr/>
          <p:nvPr/>
        </p:nvSpPr>
        <p:spPr>
          <a:xfrm>
            <a:off x="4823460" y="2784515"/>
            <a:ext cx="171569" cy="311348"/>
          </a:xfrm>
          <a:prstGeom prst="rect">
            <a:avLst/>
          </a:prstGeom>
          <a:noFill/>
          <a:ln/>
        </p:spPr>
        <p:txBody>
          <a:bodyPr wrap="none" lIns="0" tIns="0" rIns="0" bIns="0" rtlCol="0" anchor="t"/>
          <a:lstStyle/>
          <a:p>
            <a:pPr marL="0" indent="0" algn="ctr">
              <a:lnSpc>
                <a:spcPts val="2450"/>
              </a:lnSpc>
              <a:buNone/>
            </a:pPr>
            <a:r>
              <a:rPr lang="en-US" sz="2450" dirty="0">
                <a:solidFill>
                  <a:srgbClr val="C7CDD6"/>
                </a:solidFill>
                <a:latin typeface="Instrument Sans" pitchFamily="34" charset="0"/>
                <a:ea typeface="Instrument Sans" pitchFamily="34" charset="-122"/>
                <a:cs typeface="Instrument Sans" pitchFamily="34" charset="-120"/>
              </a:rPr>
              <a:t>2</a:t>
            </a:r>
            <a:endParaRPr lang="en-US" sz="2450" dirty="0"/>
          </a:p>
        </p:txBody>
      </p:sp>
      <p:sp>
        <p:nvSpPr>
          <p:cNvPr id="11" name="Text 7"/>
          <p:cNvSpPr/>
          <p:nvPr/>
        </p:nvSpPr>
        <p:spPr>
          <a:xfrm>
            <a:off x="5350193" y="2706767"/>
            <a:ext cx="2917865" cy="324207"/>
          </a:xfrm>
          <a:prstGeom prst="rect">
            <a:avLst/>
          </a:prstGeom>
          <a:noFill/>
          <a:ln/>
        </p:spPr>
        <p:txBody>
          <a:bodyPr wrap="none" lIns="0" tIns="0" rIns="0" bIns="0" rtlCol="0" anchor="t"/>
          <a:lstStyle/>
          <a:p>
            <a:pPr marL="0" indent="0">
              <a:lnSpc>
                <a:spcPts val="2550"/>
              </a:lnSpc>
              <a:buNone/>
            </a:pPr>
            <a:r>
              <a:rPr lang="en-US" sz="2000" dirty="0">
                <a:solidFill>
                  <a:srgbClr val="C7CDD6"/>
                </a:solidFill>
                <a:latin typeface="Instrument Sans" pitchFamily="34" charset="0"/>
                <a:ea typeface="Instrument Sans" pitchFamily="34" charset="-122"/>
                <a:cs typeface="Instrument Sans" pitchFamily="34" charset="-120"/>
              </a:rPr>
              <a:t>State-Sponsored Actors</a:t>
            </a:r>
            <a:endParaRPr lang="en-US" sz="2000" dirty="0"/>
          </a:p>
        </p:txBody>
      </p:sp>
      <p:sp>
        <p:nvSpPr>
          <p:cNvPr id="12" name="Text 8"/>
          <p:cNvSpPr/>
          <p:nvPr/>
        </p:nvSpPr>
        <p:spPr>
          <a:xfrm>
            <a:off x="5350193" y="3155394"/>
            <a:ext cx="3067645" cy="1659731"/>
          </a:xfrm>
          <a:prstGeom prst="rect">
            <a:avLst/>
          </a:prstGeom>
          <a:noFill/>
          <a:ln/>
        </p:spPr>
        <p:txBody>
          <a:bodyPr wrap="square" lIns="0" tIns="0" rIns="0" bIns="0" rtlCol="0" anchor="t"/>
          <a:lstStyle/>
          <a:p>
            <a:pPr marL="0" indent="0">
              <a:lnSpc>
                <a:spcPts val="2600"/>
              </a:lnSpc>
              <a:buNone/>
            </a:pPr>
            <a:r>
              <a:rPr lang="en-US" sz="1600" dirty="0">
                <a:solidFill>
                  <a:srgbClr val="C7CDD6"/>
                </a:solidFill>
                <a:latin typeface="Inter" pitchFamily="34" charset="0"/>
                <a:ea typeface="Inter" pitchFamily="34" charset="-122"/>
                <a:cs typeface="Inter" pitchFamily="34" charset="-120"/>
              </a:rPr>
              <a:t>Governments and intelligence agencies often use sophisticated cyberattacks to gather intelligence and influence foreign policy.</a:t>
            </a:r>
            <a:endParaRPr lang="en-US" sz="1600" dirty="0"/>
          </a:p>
        </p:txBody>
      </p:sp>
      <p:sp>
        <p:nvSpPr>
          <p:cNvPr id="13" name="Shape 9"/>
          <p:cNvSpPr/>
          <p:nvPr/>
        </p:nvSpPr>
        <p:spPr>
          <a:xfrm>
            <a:off x="726281" y="5256014"/>
            <a:ext cx="466844" cy="466844"/>
          </a:xfrm>
          <a:prstGeom prst="roundRect">
            <a:avLst>
              <a:gd name="adj" fmla="val 6668"/>
            </a:avLst>
          </a:prstGeom>
          <a:solidFill>
            <a:srgbClr val="434348"/>
          </a:solidFill>
          <a:ln/>
        </p:spPr>
      </p:sp>
      <p:sp>
        <p:nvSpPr>
          <p:cNvPr id="14" name="Text 10"/>
          <p:cNvSpPr/>
          <p:nvPr/>
        </p:nvSpPr>
        <p:spPr>
          <a:xfrm>
            <a:off x="869871" y="5333762"/>
            <a:ext cx="179665" cy="311348"/>
          </a:xfrm>
          <a:prstGeom prst="rect">
            <a:avLst/>
          </a:prstGeom>
          <a:noFill/>
          <a:ln/>
        </p:spPr>
        <p:txBody>
          <a:bodyPr wrap="none" lIns="0" tIns="0" rIns="0" bIns="0" rtlCol="0" anchor="t"/>
          <a:lstStyle/>
          <a:p>
            <a:pPr marL="0" indent="0" algn="ctr">
              <a:lnSpc>
                <a:spcPts val="2450"/>
              </a:lnSpc>
              <a:buNone/>
            </a:pPr>
            <a:r>
              <a:rPr lang="en-US" sz="2450" dirty="0">
                <a:solidFill>
                  <a:srgbClr val="C7CDD6"/>
                </a:solidFill>
                <a:latin typeface="Instrument Sans" pitchFamily="34" charset="0"/>
                <a:ea typeface="Instrument Sans" pitchFamily="34" charset="-122"/>
                <a:cs typeface="Instrument Sans" pitchFamily="34" charset="-120"/>
              </a:rPr>
              <a:t>3</a:t>
            </a:r>
            <a:endParaRPr lang="en-US" sz="2450" dirty="0"/>
          </a:p>
        </p:txBody>
      </p:sp>
      <p:sp>
        <p:nvSpPr>
          <p:cNvPr id="15" name="Text 11"/>
          <p:cNvSpPr/>
          <p:nvPr/>
        </p:nvSpPr>
        <p:spPr>
          <a:xfrm>
            <a:off x="1400651" y="5256014"/>
            <a:ext cx="2594015" cy="324207"/>
          </a:xfrm>
          <a:prstGeom prst="rect">
            <a:avLst/>
          </a:prstGeom>
          <a:noFill/>
          <a:ln/>
        </p:spPr>
        <p:txBody>
          <a:bodyPr wrap="none" lIns="0" tIns="0" rIns="0" bIns="0" rtlCol="0" anchor="t"/>
          <a:lstStyle/>
          <a:p>
            <a:pPr marL="0" indent="0">
              <a:lnSpc>
                <a:spcPts val="2550"/>
              </a:lnSpc>
              <a:buNone/>
            </a:pPr>
            <a:r>
              <a:rPr lang="en-US" sz="2000" dirty="0">
                <a:solidFill>
                  <a:srgbClr val="C7CDD6"/>
                </a:solidFill>
                <a:latin typeface="Instrument Sans" pitchFamily="34" charset="0"/>
                <a:ea typeface="Instrument Sans" pitchFamily="34" charset="-122"/>
                <a:cs typeface="Instrument Sans" pitchFamily="34" charset="-120"/>
              </a:rPr>
              <a:t>Hacktivists</a:t>
            </a:r>
            <a:endParaRPr lang="en-US" sz="2000" dirty="0"/>
          </a:p>
        </p:txBody>
      </p:sp>
      <p:sp>
        <p:nvSpPr>
          <p:cNvPr id="16" name="Text 12"/>
          <p:cNvSpPr/>
          <p:nvPr/>
        </p:nvSpPr>
        <p:spPr>
          <a:xfrm>
            <a:off x="1400651" y="5704642"/>
            <a:ext cx="3067645" cy="1659731"/>
          </a:xfrm>
          <a:prstGeom prst="rect">
            <a:avLst/>
          </a:prstGeom>
          <a:noFill/>
          <a:ln/>
        </p:spPr>
        <p:txBody>
          <a:bodyPr wrap="square" lIns="0" tIns="0" rIns="0" bIns="0" rtlCol="0" anchor="t"/>
          <a:lstStyle/>
          <a:p>
            <a:pPr marL="0" indent="0">
              <a:lnSpc>
                <a:spcPts val="2600"/>
              </a:lnSpc>
              <a:buNone/>
            </a:pPr>
            <a:r>
              <a:rPr lang="en-US" sz="1600" dirty="0">
                <a:solidFill>
                  <a:srgbClr val="C7CDD6"/>
                </a:solidFill>
                <a:latin typeface="Inter" pitchFamily="34" charset="0"/>
                <a:ea typeface="Inter" pitchFamily="34" charset="-122"/>
                <a:cs typeface="Inter" pitchFamily="34" charset="-120"/>
              </a:rPr>
              <a:t>Motivated by political or ideological agendas, they use cyberattacks to disrupt systems and spread awareness.</a:t>
            </a:r>
            <a:endParaRPr lang="en-US" sz="1600" dirty="0"/>
          </a:p>
        </p:txBody>
      </p:sp>
      <p:sp>
        <p:nvSpPr>
          <p:cNvPr id="17" name="Shape 13"/>
          <p:cNvSpPr/>
          <p:nvPr/>
        </p:nvSpPr>
        <p:spPr>
          <a:xfrm>
            <a:off x="4675823" y="5256014"/>
            <a:ext cx="466844" cy="466844"/>
          </a:xfrm>
          <a:prstGeom prst="roundRect">
            <a:avLst>
              <a:gd name="adj" fmla="val 6668"/>
            </a:avLst>
          </a:prstGeom>
          <a:solidFill>
            <a:srgbClr val="434348"/>
          </a:solidFill>
          <a:ln/>
        </p:spPr>
      </p:sp>
      <p:sp>
        <p:nvSpPr>
          <p:cNvPr id="18" name="Text 14"/>
          <p:cNvSpPr/>
          <p:nvPr/>
        </p:nvSpPr>
        <p:spPr>
          <a:xfrm>
            <a:off x="4814768" y="5333762"/>
            <a:ext cx="188952" cy="311348"/>
          </a:xfrm>
          <a:prstGeom prst="rect">
            <a:avLst/>
          </a:prstGeom>
          <a:noFill/>
          <a:ln/>
        </p:spPr>
        <p:txBody>
          <a:bodyPr wrap="none" lIns="0" tIns="0" rIns="0" bIns="0" rtlCol="0" anchor="t"/>
          <a:lstStyle/>
          <a:p>
            <a:pPr marL="0" indent="0" algn="ctr">
              <a:lnSpc>
                <a:spcPts val="2450"/>
              </a:lnSpc>
              <a:buNone/>
            </a:pPr>
            <a:r>
              <a:rPr lang="en-US" sz="2450" dirty="0">
                <a:solidFill>
                  <a:srgbClr val="C7CDD6"/>
                </a:solidFill>
                <a:latin typeface="Instrument Sans" pitchFamily="34" charset="0"/>
                <a:ea typeface="Instrument Sans" pitchFamily="34" charset="-122"/>
                <a:cs typeface="Instrument Sans" pitchFamily="34" charset="-120"/>
              </a:rPr>
              <a:t>4</a:t>
            </a:r>
            <a:endParaRPr lang="en-US" sz="2450" dirty="0"/>
          </a:p>
        </p:txBody>
      </p:sp>
      <p:sp>
        <p:nvSpPr>
          <p:cNvPr id="19" name="Text 15"/>
          <p:cNvSpPr/>
          <p:nvPr/>
        </p:nvSpPr>
        <p:spPr>
          <a:xfrm>
            <a:off x="5350193" y="5256014"/>
            <a:ext cx="2594015" cy="324207"/>
          </a:xfrm>
          <a:prstGeom prst="rect">
            <a:avLst/>
          </a:prstGeom>
          <a:noFill/>
          <a:ln/>
        </p:spPr>
        <p:txBody>
          <a:bodyPr wrap="none" lIns="0" tIns="0" rIns="0" bIns="0" rtlCol="0" anchor="t"/>
          <a:lstStyle/>
          <a:p>
            <a:pPr marL="0" indent="0">
              <a:lnSpc>
                <a:spcPts val="2550"/>
              </a:lnSpc>
              <a:buNone/>
            </a:pPr>
            <a:r>
              <a:rPr lang="en-US" sz="2000" dirty="0">
                <a:solidFill>
                  <a:srgbClr val="C7CDD6"/>
                </a:solidFill>
                <a:latin typeface="Instrument Sans" pitchFamily="34" charset="0"/>
                <a:ea typeface="Instrument Sans" pitchFamily="34" charset="-122"/>
                <a:cs typeface="Instrument Sans" pitchFamily="34" charset="-120"/>
              </a:rPr>
              <a:t>Script Kiddies</a:t>
            </a:r>
            <a:endParaRPr lang="en-US" sz="2000" dirty="0"/>
          </a:p>
        </p:txBody>
      </p:sp>
      <p:sp>
        <p:nvSpPr>
          <p:cNvPr id="20" name="Text 16"/>
          <p:cNvSpPr/>
          <p:nvPr/>
        </p:nvSpPr>
        <p:spPr>
          <a:xfrm>
            <a:off x="5350193" y="5704642"/>
            <a:ext cx="3067645" cy="1659731"/>
          </a:xfrm>
          <a:prstGeom prst="rect">
            <a:avLst/>
          </a:prstGeom>
          <a:noFill/>
          <a:ln/>
        </p:spPr>
        <p:txBody>
          <a:bodyPr wrap="square" lIns="0" tIns="0" rIns="0" bIns="0" rtlCol="0" anchor="t"/>
          <a:lstStyle/>
          <a:p>
            <a:pPr marL="0" indent="0">
              <a:lnSpc>
                <a:spcPts val="2600"/>
              </a:lnSpc>
              <a:buNone/>
            </a:pPr>
            <a:r>
              <a:rPr lang="en-US" sz="1600" dirty="0">
                <a:solidFill>
                  <a:srgbClr val="C7CDD6"/>
                </a:solidFill>
                <a:latin typeface="Inter" pitchFamily="34" charset="0"/>
                <a:ea typeface="Inter" pitchFamily="34" charset="-122"/>
                <a:cs typeface="Inter" pitchFamily="34" charset="-120"/>
              </a:rPr>
              <a:t>Individuals with limited technical skills use readily available tools to carry out basic attacks, often causing unintentional damage.</a:t>
            </a:r>
            <a:endParaRPr lang="en-US" sz="1600" dirty="0"/>
          </a:p>
        </p:txBody>
      </p:sp>
      <p:pic>
        <p:nvPicPr>
          <p:cNvPr id="9228" name="Picture 12" descr="Ransomware, AI top list of threats driving up cyber insurance costs |  American Banker">
            <a:extLst>
              <a:ext uri="{FF2B5EF4-FFF2-40B4-BE49-F238E27FC236}">
                <a16:creationId xmlns:a16="http://schemas.microsoft.com/office/drawing/2014/main" id="{FAC25DF0-4C3B-E4D2-1822-43DD44DCE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6848" y="2420546"/>
            <a:ext cx="4820703" cy="3211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1273</Words>
  <Application>Microsoft Office PowerPoint</Application>
  <PresentationFormat>Custom</PresentationFormat>
  <Paragraphs>160</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Instrument Sans</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Kanishk Chouhan</cp:lastModifiedBy>
  <cp:revision>8</cp:revision>
  <dcterms:created xsi:type="dcterms:W3CDTF">2024-09-09T10:28:43Z</dcterms:created>
  <dcterms:modified xsi:type="dcterms:W3CDTF">2024-09-10T15:19:46Z</dcterms:modified>
</cp:coreProperties>
</file>